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71" r:id="rId2"/>
    <p:sldMasterId id="2147483681" r:id="rId3"/>
  </p:sldMasterIdLst>
  <p:notesMasterIdLst>
    <p:notesMasterId r:id="rId17"/>
  </p:notesMasterIdLst>
  <p:handoutMasterIdLst>
    <p:handoutMasterId r:id="rId18"/>
  </p:handoutMasterIdLst>
  <p:sldIdLst>
    <p:sldId id="256" r:id="rId4"/>
    <p:sldId id="2253" r:id="rId5"/>
    <p:sldId id="2257" r:id="rId6"/>
    <p:sldId id="2263" r:id="rId7"/>
    <p:sldId id="2261" r:id="rId8"/>
    <p:sldId id="2268" r:id="rId9"/>
    <p:sldId id="2259" r:id="rId10"/>
    <p:sldId id="2258" r:id="rId11"/>
    <p:sldId id="2269" r:id="rId12"/>
    <p:sldId id="2262" r:id="rId13"/>
    <p:sldId id="2270" r:id="rId14"/>
    <p:sldId id="2260" r:id="rId15"/>
    <p:sldId id="2267" r:id="rId16"/>
  </p:sldIdLst>
  <p:sldSz cx="9144000" cy="5143500" type="screen16x9"/>
  <p:notesSz cx="6858000" cy="9144000"/>
  <p:defaultTextStyle>
    <a:defPPr>
      <a:defRPr lang="de-DE"/>
    </a:defPPr>
    <a:lvl1pPr marL="0" algn="l" defTabSz="514350" rtl="0" eaLnBrk="1" latinLnBrk="0" hangingPunct="1">
      <a:defRPr sz="1013" kern="1200">
        <a:solidFill>
          <a:schemeClr val="tx1"/>
        </a:solidFill>
        <a:latin typeface="+mn-lt"/>
        <a:ea typeface="+mn-ea"/>
        <a:cs typeface="+mn-cs"/>
      </a:defRPr>
    </a:lvl1pPr>
    <a:lvl2pPr marL="257175" algn="l" defTabSz="514350" rtl="0" eaLnBrk="1" latinLnBrk="0" hangingPunct="1">
      <a:defRPr sz="1013" kern="1200">
        <a:solidFill>
          <a:schemeClr val="tx1"/>
        </a:solidFill>
        <a:latin typeface="+mn-lt"/>
        <a:ea typeface="+mn-ea"/>
        <a:cs typeface="+mn-cs"/>
      </a:defRPr>
    </a:lvl2pPr>
    <a:lvl3pPr marL="514350" algn="l" defTabSz="514350" rtl="0" eaLnBrk="1" latinLnBrk="0" hangingPunct="1">
      <a:defRPr sz="1013" kern="1200">
        <a:solidFill>
          <a:schemeClr val="tx1"/>
        </a:solidFill>
        <a:latin typeface="+mn-lt"/>
        <a:ea typeface="+mn-ea"/>
        <a:cs typeface="+mn-cs"/>
      </a:defRPr>
    </a:lvl3pPr>
    <a:lvl4pPr marL="771525" algn="l" defTabSz="514350" rtl="0" eaLnBrk="1" latinLnBrk="0" hangingPunct="1">
      <a:defRPr sz="1013" kern="1200">
        <a:solidFill>
          <a:schemeClr val="tx1"/>
        </a:solidFill>
        <a:latin typeface="+mn-lt"/>
        <a:ea typeface="+mn-ea"/>
        <a:cs typeface="+mn-cs"/>
      </a:defRPr>
    </a:lvl4pPr>
    <a:lvl5pPr marL="1028700" algn="l" defTabSz="514350" rtl="0" eaLnBrk="1" latinLnBrk="0" hangingPunct="1">
      <a:defRPr sz="1013" kern="1200">
        <a:solidFill>
          <a:schemeClr val="tx1"/>
        </a:solidFill>
        <a:latin typeface="+mn-lt"/>
        <a:ea typeface="+mn-ea"/>
        <a:cs typeface="+mn-cs"/>
      </a:defRPr>
    </a:lvl5pPr>
    <a:lvl6pPr marL="1285875" algn="l" defTabSz="514350" rtl="0" eaLnBrk="1" latinLnBrk="0" hangingPunct="1">
      <a:defRPr sz="1013" kern="1200">
        <a:solidFill>
          <a:schemeClr val="tx1"/>
        </a:solidFill>
        <a:latin typeface="+mn-lt"/>
        <a:ea typeface="+mn-ea"/>
        <a:cs typeface="+mn-cs"/>
      </a:defRPr>
    </a:lvl6pPr>
    <a:lvl7pPr marL="1543050" algn="l" defTabSz="514350" rtl="0" eaLnBrk="1" latinLnBrk="0" hangingPunct="1">
      <a:defRPr sz="1013" kern="1200">
        <a:solidFill>
          <a:schemeClr val="tx1"/>
        </a:solidFill>
        <a:latin typeface="+mn-lt"/>
        <a:ea typeface="+mn-ea"/>
        <a:cs typeface="+mn-cs"/>
      </a:defRPr>
    </a:lvl7pPr>
    <a:lvl8pPr marL="1800225" algn="l" defTabSz="514350" rtl="0" eaLnBrk="1" latinLnBrk="0" hangingPunct="1">
      <a:defRPr sz="1013" kern="1200">
        <a:solidFill>
          <a:schemeClr val="tx1"/>
        </a:solidFill>
        <a:latin typeface="+mn-lt"/>
        <a:ea typeface="+mn-ea"/>
        <a:cs typeface="+mn-cs"/>
      </a:defRPr>
    </a:lvl8pPr>
    <a:lvl9pPr marL="2057400" algn="l" defTabSz="514350" rtl="0" eaLnBrk="1" latinLnBrk="0" hangingPunct="1">
      <a:defRPr sz="1013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rt" id="{D9EE9689-2023-6340-8FA4-DACE1431C0CD}">
          <p14:sldIdLst>
            <p14:sldId id="256"/>
            <p14:sldId id="2253"/>
            <p14:sldId id="2257"/>
            <p14:sldId id="2263"/>
            <p14:sldId id="2261"/>
            <p14:sldId id="2268"/>
            <p14:sldId id="2259"/>
            <p14:sldId id="2258"/>
            <p14:sldId id="2269"/>
            <p14:sldId id="2262"/>
            <p14:sldId id="2270"/>
            <p14:sldId id="2260"/>
            <p14:sldId id="226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18D0A"/>
    <a:srgbClr val="B35A76"/>
    <a:srgbClr val="4CA045"/>
    <a:srgbClr val="DFA83A"/>
    <a:srgbClr val="E5253C"/>
    <a:srgbClr val="7C6492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969"/>
    <p:restoredTop sz="72721"/>
  </p:normalViewPr>
  <p:slideViewPr>
    <p:cSldViewPr snapToGrid="0" snapToObjects="1">
      <p:cViewPr varScale="1">
        <p:scale>
          <a:sx n="121" d="100"/>
          <a:sy n="121" d="100"/>
        </p:scale>
        <p:origin x="2264" y="1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171" d="100"/>
          <a:sy n="171" d="100"/>
        </p:scale>
        <p:origin x="5344" y="17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handoutMaster" Target="handoutMasters/handoutMaster1.xml"/><Relationship Id="rId3" Type="http://schemas.openxmlformats.org/officeDocument/2006/relationships/slideMaster" Target="slideMasters/slideMaster3.xml"/><Relationship Id="rId21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10" Type="http://schemas.openxmlformats.org/officeDocument/2006/relationships/slide" Target="slides/slide7.xml"/><Relationship Id="rId19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111C76E4-8477-484B-B53E-755A5E66DEE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CE8421DB-DF2F-304C-9D3C-85D273762E5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7593AD-055F-CC4F-A002-B7ACE690B6E5}" type="datetimeFigureOut">
              <a:rPr lang="de-DE" smtClean="0"/>
              <a:t>05.05.21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5C4D9BB-D424-6845-AD22-998B11AE017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3F902FD-4432-DB4B-983E-F8B5FCA020D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0DDD40-F922-3344-8BB8-34400DBF99F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4558617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E9EAA3-EE5F-1C4D-B9E0-11BBB3F856A0}" type="datetimeFigureOut">
              <a:rPr lang="de-DE" smtClean="0"/>
              <a:t>05.05.21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215A7A-0A2A-914D-A817-79448D0DE0E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627319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215A7A-0A2A-914D-A817-79448D0DE0EA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06415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Erwähnen, dass Variablenzeilen fixiert werden können.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215A7A-0A2A-914D-A817-79448D0DE0EA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082774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  <a:p>
            <a:r>
              <a:rPr lang="de-DE" dirty="0"/>
              <a:t>Statt Formatierung: Variable einführen.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215A7A-0A2A-914D-A817-79448D0DE0EA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640823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SVERWEIS Bedingung: die gesuchte Information muss sich rechts und daneben von der Suchspalte befinden. Der dritte Parameter muss auf 0 gesetzt werden – sonst gibt es auch falsche Matches. Findet der Verweis nichts, gibt es den Fehlerwert #NV! Zurück. Für alles weitere benötigen wir den </a:t>
            </a:r>
            <a:r>
              <a:rPr lang="de-DE" dirty="0" err="1"/>
              <a:t>Xverweis</a:t>
            </a:r>
            <a:r>
              <a:rPr lang="de-DE" dirty="0"/>
              <a:t>, den es seit Juli 2020 gibt.</a:t>
            </a:r>
          </a:p>
          <a:p>
            <a:endParaRPr lang="de-DE" dirty="0"/>
          </a:p>
          <a:p>
            <a:r>
              <a:rPr lang="de-DE" dirty="0"/>
              <a:t>Wenn Kurse erst bei 10 Anmeldungen stattfinden, dann kann es für diese Kurse auch keine </a:t>
            </a:r>
            <a:r>
              <a:rPr lang="de-DE" dirty="0" err="1"/>
              <a:t>Teilnehmer:innen</a:t>
            </a:r>
            <a:r>
              <a:rPr lang="de-DE" dirty="0"/>
              <a:t> geben.</a:t>
            </a:r>
          </a:p>
          <a:p>
            <a:r>
              <a:rPr lang="de-DE" dirty="0"/>
              <a:t>Verweise schauen nach Einträgen – wenn Ihr also automatisch die Liste der stattgefundenen Workshops  um deren Dauer und die </a:t>
            </a:r>
            <a:r>
              <a:rPr lang="de-DE" dirty="0" err="1"/>
              <a:t>Moderator:innen</a:t>
            </a:r>
            <a:r>
              <a:rPr lang="de-DE" dirty="0"/>
              <a:t> ergänzen wollt, könnt ihr das über diese Funktionen nachschauen. Dazu gibt es eine Art Wörterbuch - eine Liste, indem alle Einträge stehen.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215A7A-0A2A-914D-A817-79448D0DE0EA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465008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Vorteil: </a:t>
            </a:r>
            <a:r>
              <a:rPr lang="de-DE" dirty="0" err="1"/>
              <a:t>Nutzer:innen</a:t>
            </a:r>
            <a:r>
              <a:rPr lang="de-DE" dirty="0"/>
              <a:t> werden gewarnt, können aber trotzdem Daten eingeben</a:t>
            </a:r>
          </a:p>
          <a:p>
            <a:r>
              <a:rPr lang="de-DE" dirty="0"/>
              <a:t>Nachteil: </a:t>
            </a:r>
            <a:r>
              <a:rPr lang="de-DE" dirty="0" err="1"/>
              <a:t>Nutzer:innen</a:t>
            </a:r>
            <a:r>
              <a:rPr lang="de-DE" dirty="0"/>
              <a:t> werden gewarnt, können aber trotzdem Daten eingeben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215A7A-0A2A-914D-A817-79448D0DE0EA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343526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Vorteil: Die </a:t>
            </a:r>
            <a:r>
              <a:rPr lang="de-DE" dirty="0" err="1"/>
              <a:t>Nutzer:innen</a:t>
            </a:r>
            <a:r>
              <a:rPr lang="de-DE" dirty="0"/>
              <a:t> könnten nicht abweichen, was der festgesetzten Validierung widerspricht.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Nachteil: Die </a:t>
            </a:r>
            <a:r>
              <a:rPr lang="de-DE" dirty="0" err="1"/>
              <a:t>Nutzer:innen</a:t>
            </a:r>
            <a:r>
              <a:rPr lang="de-DE" dirty="0"/>
              <a:t> könnten nicht abweichen, was der festgesetzten Validierung widerspricht (und es nervt tierisch).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215A7A-0A2A-914D-A817-79448D0DE0EA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278371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Schritt 0: Welche Zellen sollen gesperrt werden, welche nicht? Grundsätzlich werden sonst alle Zellen gesperrt. Faustregel: Formeln sollten gesperrt werden.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215A7A-0A2A-914D-A817-79448D0DE0EA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161654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9.png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5.png"/></Relationships>
</file>

<file path=ppt/slideLayouts/_rels/slideLayout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2.png"/><Relationship Id="rId7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Relationship Id="rId6" Type="http://schemas.microsoft.com/office/2007/relationships/hdphoto" Target="../media/hdphoto1.wdp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 b="0" i="0"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0" i="0">
                <a:latin typeface="Roboto Light" panose="02000000000000000000" pitchFamily="2" charset="0"/>
                <a:ea typeface="Roboto Light" panose="02000000000000000000" pitchFamily="2" charset="0"/>
              </a:defRPr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11B4EB1B-4FBC-7840-906F-520B5551A0FD}"/>
              </a:ext>
            </a:extLst>
          </p:cNvPr>
          <p:cNvSpPr txBox="1"/>
          <p:nvPr/>
        </p:nvSpPr>
        <p:spPr>
          <a:xfrm>
            <a:off x="2130624" y="4764108"/>
            <a:ext cx="5711428" cy="24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13" dirty="0"/>
              <a:t> 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43384D82-F950-1B48-A87E-3E7E41298F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01000" y="4767264"/>
            <a:ext cx="514350" cy="27384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Roboto Lt" panose="02000000000000000000" pitchFamily="2" charset="0"/>
                <a:ea typeface="Roboto Lt" panose="02000000000000000000" pitchFamily="2" charset="0"/>
                <a:cs typeface="Roboto Lt" panose="02000000000000000000" pitchFamily="2" charset="0"/>
              </a:defRPr>
            </a:lvl1pPr>
          </a:lstStyle>
          <a:p>
            <a:fld id="{39880CAB-7B57-684C-8944-9FD8C34F5FCB}" type="slidenum">
              <a:rPr lang="de-DE" smtClean="0"/>
              <a:t>‹Nr.›</a:t>
            </a:fld>
            <a:endParaRPr lang="de-DE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5B56B6F4-3581-A04D-AA05-0EEF583341F7}"/>
              </a:ext>
            </a:extLst>
          </p:cNvPr>
          <p:cNvSpPr/>
          <p:nvPr/>
        </p:nvSpPr>
        <p:spPr>
          <a:xfrm>
            <a:off x="0" y="4447429"/>
            <a:ext cx="9144000" cy="6333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29A80E8C-6F05-F04C-88B5-C1D0EEDABE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3297" y="321118"/>
            <a:ext cx="1482639" cy="1029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095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52000" y="263131"/>
            <a:ext cx="8640000" cy="994172"/>
          </a:xfrm>
        </p:spPr>
        <p:txBody>
          <a:bodyPr/>
          <a:lstStyle/>
          <a:p>
            <a:r>
              <a:rPr lang="de-DE" dirty="0"/>
              <a:t>Mastertitelformat bearbeiten</a:t>
            </a:r>
            <a:br>
              <a:rPr lang="de-DE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2000" y="1369220"/>
            <a:ext cx="8640000" cy="316123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A4BCF094-D9D5-EE4D-983C-38BA1E05F421}"/>
              </a:ext>
            </a:extLst>
          </p:cNvPr>
          <p:cNvSpPr txBox="1">
            <a:spLocks/>
          </p:cNvSpPr>
          <p:nvPr/>
        </p:nvSpPr>
        <p:spPr>
          <a:xfrm>
            <a:off x="8377650" y="4766073"/>
            <a:ext cx="514350" cy="273844"/>
          </a:xfrm>
          <a:prstGeom prst="rect">
            <a:avLst/>
          </a:prstGeom>
        </p:spPr>
        <p:txBody>
          <a:bodyPr anchor="ctr"/>
          <a:lstStyle>
            <a:defPPr>
              <a:defRPr lang="de-DE"/>
            </a:defPPr>
            <a:lvl1pPr marL="0" algn="r" defTabSz="914400" rtl="0" eaLnBrk="1" latinLnBrk="0" hangingPunct="1">
              <a:defRPr sz="1200" b="0" i="0" kern="1200">
                <a:solidFill>
                  <a:schemeClr val="tx2"/>
                </a:solidFill>
                <a:latin typeface="Roboto Lt" panose="02000000000000000000" pitchFamily="2" charset="0"/>
                <a:ea typeface="Roboto Lt" panose="02000000000000000000" pitchFamily="2" charset="0"/>
                <a:cs typeface="Roboto Lt" panose="02000000000000000000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76BA141-8D4A-8A46-AC80-2A1980DE5543}" type="slidenum">
              <a:rPr lang="en-US" sz="900" smtClean="0"/>
              <a:pPr/>
              <a:t>‹Nr.›</a:t>
            </a:fld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28595366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platzhalter 13">
            <a:extLst>
              <a:ext uri="{FF2B5EF4-FFF2-40B4-BE49-F238E27FC236}">
                <a16:creationId xmlns:a16="http://schemas.microsoft.com/office/drawing/2014/main" id="{DDC3C9A8-DCB9-9D41-B319-07A84431EB6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58243" y="1363150"/>
            <a:ext cx="2370103" cy="1353600"/>
          </a:xfrm>
          <a:gradFill flip="none" rotWithShape="1">
            <a:gsLst>
              <a:gs pos="0">
                <a:srgbClr val="3863A2">
                  <a:lumMod val="100000"/>
                  <a:alpha val="30000"/>
                </a:srgbClr>
              </a:gs>
              <a:gs pos="98000">
                <a:srgbClr val="F04451">
                  <a:alpha val="30000"/>
                </a:srgbClr>
              </a:gs>
            </a:gsLst>
            <a:lin ang="10800000" scaled="1"/>
            <a:tileRect/>
          </a:gradFill>
        </p:spPr>
        <p:txBody>
          <a:bodyPr>
            <a:normAutofit/>
          </a:bodyPr>
          <a:lstStyle>
            <a:lvl1pPr marL="0" indent="0">
              <a:buNone/>
              <a:defRPr sz="100"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17" name="Textplatzhalter 13">
            <a:extLst>
              <a:ext uri="{FF2B5EF4-FFF2-40B4-BE49-F238E27FC236}">
                <a16:creationId xmlns:a16="http://schemas.microsoft.com/office/drawing/2014/main" id="{12FBCEDE-67B6-7D49-9E9C-289E528923E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550520" y="1363150"/>
            <a:ext cx="2370103" cy="1353600"/>
          </a:xfrm>
          <a:gradFill flip="none" rotWithShape="1">
            <a:gsLst>
              <a:gs pos="0">
                <a:srgbClr val="3863A2">
                  <a:lumMod val="100000"/>
                  <a:alpha val="30000"/>
                </a:srgbClr>
              </a:gs>
              <a:gs pos="98000">
                <a:srgbClr val="F04451">
                  <a:alpha val="30000"/>
                </a:srgbClr>
              </a:gs>
            </a:gsLst>
            <a:lin ang="10800000" scaled="1"/>
            <a:tileRect/>
          </a:gradFill>
        </p:spPr>
        <p:txBody>
          <a:bodyPr>
            <a:normAutofit/>
          </a:bodyPr>
          <a:lstStyle>
            <a:lvl1pPr marL="0" indent="0">
              <a:buNone/>
              <a:defRPr sz="100"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15" name="Textplatzhalter 13">
            <a:extLst>
              <a:ext uri="{FF2B5EF4-FFF2-40B4-BE49-F238E27FC236}">
                <a16:creationId xmlns:a16="http://schemas.microsoft.com/office/drawing/2014/main" id="{CF91A166-6A2B-9549-91B1-B28C285FFC9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68891" y="1363150"/>
            <a:ext cx="2370103" cy="1353600"/>
          </a:xfrm>
          <a:gradFill flip="none" rotWithShape="1">
            <a:gsLst>
              <a:gs pos="0">
                <a:srgbClr val="3863A2">
                  <a:lumMod val="100000"/>
                  <a:alpha val="30000"/>
                </a:srgbClr>
              </a:gs>
              <a:gs pos="98000">
                <a:srgbClr val="F04451">
                  <a:alpha val="30000"/>
                </a:srgbClr>
              </a:gs>
            </a:gsLst>
            <a:lin ang="10800000" scaled="1"/>
            <a:tileRect/>
          </a:gradFill>
        </p:spPr>
        <p:txBody>
          <a:bodyPr>
            <a:normAutofit/>
          </a:bodyPr>
          <a:lstStyle>
            <a:lvl1pPr marL="0" indent="0">
              <a:buNone/>
              <a:defRPr sz="100"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0751" y="263131"/>
            <a:ext cx="8621251" cy="994172"/>
          </a:xfrm>
        </p:spPr>
        <p:txBody>
          <a:bodyPr/>
          <a:lstStyle/>
          <a:p>
            <a:r>
              <a:rPr lang="de-DE" dirty="0"/>
              <a:t>Mastertitelformat bearbeiten</a:t>
            </a:r>
            <a:br>
              <a:rPr lang="de-DE" dirty="0"/>
            </a:br>
            <a:endParaRPr lang="en-US" dirty="0"/>
          </a:p>
        </p:txBody>
      </p:sp>
      <p:sp>
        <p:nvSpPr>
          <p:cNvPr id="9" name="Textplatzhalter 25">
            <a:extLst>
              <a:ext uri="{FF2B5EF4-FFF2-40B4-BE49-F238E27FC236}">
                <a16:creationId xmlns:a16="http://schemas.microsoft.com/office/drawing/2014/main" id="{4BE8F971-78A6-1648-AEDC-B16CB390369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80097" y="3068714"/>
            <a:ext cx="2331057" cy="1172067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5716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350"/>
            </a:lvl1pPr>
          </a:lstStyle>
          <a:p>
            <a:pPr lvl="0"/>
            <a:r>
              <a:rPr lang="de-DE" dirty="0"/>
              <a:t>Data Science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Good</a:t>
            </a:r>
            <a:endParaRPr lang="de-DE" dirty="0"/>
          </a:p>
          <a:p>
            <a:pPr marL="0" marR="0" lvl="0" indent="0" algn="l" defTabSz="45716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lang="en-US" sz="1600" b="0" i="0" spc="26" dirty="0">
              <a:solidFill>
                <a:srgbClr val="004A94"/>
              </a:solidFill>
              <a:latin typeface="Roboto"/>
            </a:endParaRPr>
          </a:p>
          <a:p>
            <a:pPr lvl="0"/>
            <a:endParaRPr lang="de-DE" dirty="0"/>
          </a:p>
        </p:txBody>
      </p:sp>
      <p:sp>
        <p:nvSpPr>
          <p:cNvPr id="10" name="Textplatzhalter 25">
            <a:extLst>
              <a:ext uri="{FF2B5EF4-FFF2-40B4-BE49-F238E27FC236}">
                <a16:creationId xmlns:a16="http://schemas.microsoft.com/office/drawing/2014/main" id="{4C88D0A7-BF5B-8D46-B198-7CF6B18FE8A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600915" y="3062603"/>
            <a:ext cx="2298401" cy="117817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350"/>
            </a:lvl1pPr>
          </a:lstStyle>
          <a:p>
            <a:pPr lvl="0"/>
            <a:r>
              <a:rPr lang="de-DE" dirty="0"/>
              <a:t>Data Science </a:t>
            </a:r>
            <a:r>
              <a:rPr lang="de-DE" dirty="0" err="1"/>
              <a:t>for</a:t>
            </a:r>
            <a:r>
              <a:rPr lang="de-DE" dirty="0"/>
              <a:t> Society</a:t>
            </a:r>
            <a:br>
              <a:rPr lang="de-DE" dirty="0"/>
            </a:br>
            <a:endParaRPr lang="de-DE" sz="1400" dirty="0"/>
          </a:p>
          <a:p>
            <a:pPr lvl="0"/>
            <a:endParaRPr lang="de-DE" dirty="0"/>
          </a:p>
          <a:p>
            <a:pPr lvl="0"/>
            <a:endParaRPr lang="de-DE" dirty="0"/>
          </a:p>
        </p:txBody>
      </p:sp>
      <p:sp>
        <p:nvSpPr>
          <p:cNvPr id="11" name="Textplatzhalter 25">
            <a:extLst>
              <a:ext uri="{FF2B5EF4-FFF2-40B4-BE49-F238E27FC236}">
                <a16:creationId xmlns:a16="http://schemas.microsoft.com/office/drawing/2014/main" id="{346DB19F-D606-E045-99CF-84270FE40C0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551815" y="3071112"/>
            <a:ext cx="2351708" cy="1169671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5716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350"/>
            </a:lvl1pPr>
          </a:lstStyle>
          <a:p>
            <a:pPr lvl="0"/>
            <a:r>
              <a:rPr lang="de-DE" dirty="0"/>
              <a:t>Data Science </a:t>
            </a:r>
            <a:r>
              <a:rPr lang="de-DE" dirty="0" err="1"/>
              <a:t>for</a:t>
            </a:r>
            <a:r>
              <a:rPr lang="de-DE" dirty="0"/>
              <a:t> Tomorrow</a:t>
            </a:r>
          </a:p>
          <a:p>
            <a:pPr lvl="0"/>
            <a:endParaRPr lang="de-DE" dirty="0"/>
          </a:p>
        </p:txBody>
      </p:sp>
      <p:cxnSp>
        <p:nvCxnSpPr>
          <p:cNvPr id="12" name="Gerade Verbindung 11">
            <a:extLst>
              <a:ext uri="{FF2B5EF4-FFF2-40B4-BE49-F238E27FC236}">
                <a16:creationId xmlns:a16="http://schemas.microsoft.com/office/drawing/2014/main" id="{AF3069A2-0458-464B-B7F3-693E61617EFE}"/>
              </a:ext>
            </a:extLst>
          </p:cNvPr>
          <p:cNvCxnSpPr>
            <a:cxnSpLocks/>
          </p:cNvCxnSpPr>
          <p:nvPr/>
        </p:nvCxnSpPr>
        <p:spPr>
          <a:xfrm flipV="1">
            <a:off x="270749" y="1363152"/>
            <a:ext cx="0" cy="2877631"/>
          </a:xfrm>
          <a:prstGeom prst="line">
            <a:avLst/>
          </a:prstGeom>
          <a:ln>
            <a:solidFill>
              <a:srgbClr val="2A64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8F4DE375-C01A-F642-A8F3-A228597BE863}"/>
              </a:ext>
            </a:extLst>
          </p:cNvPr>
          <p:cNvCxnSpPr>
            <a:cxnSpLocks/>
          </p:cNvCxnSpPr>
          <p:nvPr/>
        </p:nvCxnSpPr>
        <p:spPr>
          <a:xfrm flipV="1">
            <a:off x="3248618" y="1363151"/>
            <a:ext cx="0" cy="2877631"/>
          </a:xfrm>
          <a:prstGeom prst="line">
            <a:avLst/>
          </a:prstGeom>
          <a:ln>
            <a:solidFill>
              <a:srgbClr val="2A64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B94E1281-6E1F-584B-BBB9-244A92DC9612}"/>
              </a:ext>
            </a:extLst>
          </p:cNvPr>
          <p:cNvCxnSpPr>
            <a:cxnSpLocks/>
          </p:cNvCxnSpPr>
          <p:nvPr/>
        </p:nvCxnSpPr>
        <p:spPr>
          <a:xfrm flipV="1">
            <a:off x="6305385" y="1363151"/>
            <a:ext cx="0" cy="2877631"/>
          </a:xfrm>
          <a:prstGeom prst="line">
            <a:avLst/>
          </a:prstGeom>
          <a:ln>
            <a:solidFill>
              <a:srgbClr val="2A64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15E59BF8-5897-3D4A-9B76-C2326ABE95B5}"/>
              </a:ext>
            </a:extLst>
          </p:cNvPr>
          <p:cNvSpPr txBox="1">
            <a:spLocks/>
          </p:cNvSpPr>
          <p:nvPr/>
        </p:nvSpPr>
        <p:spPr>
          <a:xfrm>
            <a:off x="8377650" y="4766073"/>
            <a:ext cx="514350" cy="273844"/>
          </a:xfrm>
          <a:prstGeom prst="rect">
            <a:avLst/>
          </a:prstGeom>
        </p:spPr>
        <p:txBody>
          <a:bodyPr anchor="ctr"/>
          <a:lstStyle>
            <a:defPPr>
              <a:defRPr lang="de-DE"/>
            </a:defPPr>
            <a:lvl1pPr marL="0" algn="r" defTabSz="914400" rtl="0" eaLnBrk="1" latinLnBrk="0" hangingPunct="1">
              <a:defRPr sz="1200" b="0" i="0" kern="1200">
                <a:solidFill>
                  <a:schemeClr val="tx2"/>
                </a:solidFill>
                <a:latin typeface="Roboto Lt" panose="02000000000000000000" pitchFamily="2" charset="0"/>
                <a:ea typeface="Roboto Lt" panose="02000000000000000000" pitchFamily="2" charset="0"/>
                <a:cs typeface="Roboto Lt" panose="02000000000000000000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76BA141-8D4A-8A46-AC80-2A1980DE5543}" type="slidenum">
              <a:rPr lang="en-US" sz="900" smtClean="0"/>
              <a:pPr/>
              <a:t>‹Nr.›</a:t>
            </a:fld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30756711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3106" y="263131"/>
            <a:ext cx="8618894" cy="994172"/>
          </a:xfrm>
        </p:spPr>
        <p:txBody>
          <a:bodyPr/>
          <a:lstStyle/>
          <a:p>
            <a:r>
              <a:rPr lang="de-DE" dirty="0"/>
              <a:t>Mastertitelformat bearbeiten</a:t>
            </a:r>
            <a:br>
              <a:rPr lang="de-DE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73106" y="1365532"/>
            <a:ext cx="4241744" cy="316598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1" y="1365532"/>
            <a:ext cx="4241743" cy="316598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608122-080A-EA41-BB51-21381087E641}"/>
              </a:ext>
            </a:extLst>
          </p:cNvPr>
          <p:cNvSpPr txBox="1">
            <a:spLocks/>
          </p:cNvSpPr>
          <p:nvPr/>
        </p:nvSpPr>
        <p:spPr>
          <a:xfrm>
            <a:off x="8377650" y="4766073"/>
            <a:ext cx="514350" cy="273844"/>
          </a:xfrm>
          <a:prstGeom prst="rect">
            <a:avLst/>
          </a:prstGeom>
        </p:spPr>
        <p:txBody>
          <a:bodyPr anchor="ctr"/>
          <a:lstStyle>
            <a:defPPr>
              <a:defRPr lang="de-DE"/>
            </a:defPPr>
            <a:lvl1pPr marL="0" algn="r" defTabSz="914400" rtl="0" eaLnBrk="1" latinLnBrk="0" hangingPunct="1">
              <a:defRPr sz="1200" b="0" i="0" kern="1200">
                <a:solidFill>
                  <a:schemeClr val="tx2"/>
                </a:solidFill>
                <a:latin typeface="Roboto Lt" panose="02000000000000000000" pitchFamily="2" charset="0"/>
                <a:ea typeface="Roboto Lt" panose="02000000000000000000" pitchFamily="2" charset="0"/>
                <a:cs typeface="Roboto Lt" panose="02000000000000000000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76BA141-8D4A-8A46-AC80-2A1980DE5543}" type="slidenum">
              <a:rPr lang="en-US" sz="900" smtClean="0"/>
              <a:pPr/>
              <a:t>‹Nr.›</a:t>
            </a:fld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30847536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13">
            <a:extLst>
              <a:ext uri="{FF2B5EF4-FFF2-40B4-BE49-F238E27FC236}">
                <a16:creationId xmlns:a16="http://schemas.microsoft.com/office/drawing/2014/main" id="{1BA3903E-1028-7E42-BA16-D3CEEA2FAC4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67038" y="1365531"/>
            <a:ext cx="4304963" cy="3165989"/>
          </a:xfrm>
          <a:gradFill flip="none" rotWithShape="1">
            <a:gsLst>
              <a:gs pos="0">
                <a:srgbClr val="3863A2">
                  <a:lumMod val="100000"/>
                  <a:alpha val="30000"/>
                </a:srgbClr>
              </a:gs>
              <a:gs pos="98000">
                <a:srgbClr val="F04451">
                  <a:alpha val="30000"/>
                </a:srgbClr>
              </a:gs>
            </a:gsLst>
            <a:lin ang="10800000" scaled="1"/>
            <a:tileRect/>
          </a:gradFill>
        </p:spPr>
        <p:txBody>
          <a:bodyPr>
            <a:normAutofit/>
          </a:bodyPr>
          <a:lstStyle>
            <a:lvl1pPr marL="0" indent="0">
              <a:buNone/>
              <a:defRPr sz="100"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7038" y="263131"/>
            <a:ext cx="8624963" cy="994172"/>
          </a:xfrm>
        </p:spPr>
        <p:txBody>
          <a:bodyPr/>
          <a:lstStyle/>
          <a:p>
            <a:r>
              <a:rPr lang="de-DE" dirty="0"/>
              <a:t>Mastertitelformat bearbeiten</a:t>
            </a:r>
            <a:br>
              <a:rPr lang="de-DE" dirty="0"/>
            </a:b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5532"/>
            <a:ext cx="4262850" cy="316598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9EFA4450-B54B-4F40-9DB8-175A294FEB55}"/>
              </a:ext>
            </a:extLst>
          </p:cNvPr>
          <p:cNvSpPr txBox="1">
            <a:spLocks/>
          </p:cNvSpPr>
          <p:nvPr/>
        </p:nvSpPr>
        <p:spPr>
          <a:xfrm>
            <a:off x="8377650" y="4766073"/>
            <a:ext cx="514350" cy="273844"/>
          </a:xfrm>
          <a:prstGeom prst="rect">
            <a:avLst/>
          </a:prstGeom>
        </p:spPr>
        <p:txBody>
          <a:bodyPr anchor="ctr"/>
          <a:lstStyle>
            <a:defPPr>
              <a:defRPr lang="de-DE"/>
            </a:defPPr>
            <a:lvl1pPr marL="0" algn="r" defTabSz="914400" rtl="0" eaLnBrk="1" latinLnBrk="0" hangingPunct="1">
              <a:defRPr sz="1200" b="0" i="0" kern="1200">
                <a:solidFill>
                  <a:schemeClr val="tx2"/>
                </a:solidFill>
                <a:latin typeface="Roboto Lt" panose="02000000000000000000" pitchFamily="2" charset="0"/>
                <a:ea typeface="Roboto Lt" panose="02000000000000000000" pitchFamily="2" charset="0"/>
                <a:cs typeface="Roboto Lt" panose="02000000000000000000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76BA141-8D4A-8A46-AC80-2A1980DE5543}" type="slidenum">
              <a:rPr lang="en-US" sz="900" smtClean="0"/>
              <a:pPr/>
              <a:t>‹Nr.›</a:t>
            </a:fld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40263694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99B02422-7427-4E41-A3D9-B5B9DC0BC2A3}"/>
              </a:ext>
            </a:extLst>
          </p:cNvPr>
          <p:cNvSpPr txBox="1">
            <a:spLocks/>
          </p:cNvSpPr>
          <p:nvPr/>
        </p:nvSpPr>
        <p:spPr>
          <a:xfrm>
            <a:off x="8377650" y="4766073"/>
            <a:ext cx="514350" cy="273844"/>
          </a:xfrm>
          <a:prstGeom prst="rect">
            <a:avLst/>
          </a:prstGeom>
        </p:spPr>
        <p:txBody>
          <a:bodyPr anchor="ctr"/>
          <a:lstStyle>
            <a:defPPr>
              <a:defRPr lang="de-DE"/>
            </a:defPPr>
            <a:lvl1pPr marL="0" algn="r" defTabSz="914400" rtl="0" eaLnBrk="1" latinLnBrk="0" hangingPunct="1">
              <a:defRPr sz="1200" b="0" i="0" kern="1200">
                <a:solidFill>
                  <a:schemeClr val="tx2"/>
                </a:solidFill>
                <a:latin typeface="Roboto Lt" panose="02000000000000000000" pitchFamily="2" charset="0"/>
                <a:ea typeface="Roboto Lt" panose="02000000000000000000" pitchFamily="2" charset="0"/>
                <a:cs typeface="Roboto Lt" panose="02000000000000000000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76BA141-8D4A-8A46-AC80-2A1980DE5543}" type="slidenum">
              <a:rPr lang="en-US" sz="900" smtClean="0"/>
              <a:pPr/>
              <a:t>‹Nr.›</a:t>
            </a:fld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86864368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AE58F249-601F-8143-91C2-7E5CC5EDFDE3}"/>
              </a:ext>
            </a:extLst>
          </p:cNvPr>
          <p:cNvSpPr txBox="1">
            <a:spLocks/>
          </p:cNvSpPr>
          <p:nvPr/>
        </p:nvSpPr>
        <p:spPr>
          <a:xfrm>
            <a:off x="8377650" y="4766073"/>
            <a:ext cx="514350" cy="273844"/>
          </a:xfrm>
          <a:prstGeom prst="rect">
            <a:avLst/>
          </a:prstGeom>
        </p:spPr>
        <p:txBody>
          <a:bodyPr anchor="ctr"/>
          <a:lstStyle>
            <a:defPPr>
              <a:defRPr lang="de-DE"/>
            </a:defPPr>
            <a:lvl1pPr marL="0" algn="r" defTabSz="914400" rtl="0" eaLnBrk="1" latinLnBrk="0" hangingPunct="1">
              <a:defRPr sz="1200" b="0" i="0" kern="1200">
                <a:solidFill>
                  <a:schemeClr val="tx2"/>
                </a:solidFill>
                <a:latin typeface="Roboto Lt" panose="02000000000000000000" pitchFamily="2" charset="0"/>
                <a:ea typeface="Roboto Lt" panose="02000000000000000000" pitchFamily="2" charset="0"/>
                <a:cs typeface="Roboto Lt" panose="02000000000000000000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76BA141-8D4A-8A46-AC80-2A1980DE5543}" type="slidenum">
              <a:rPr lang="en-US" sz="900" smtClean="0"/>
              <a:pPr/>
              <a:t>‹Nr.›</a:t>
            </a:fld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10753430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stimon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BD9862CB-012B-0F4F-80CE-EFF41B467106}"/>
              </a:ext>
            </a:extLst>
          </p:cNvPr>
          <p:cNvSpPr/>
          <p:nvPr/>
        </p:nvSpPr>
        <p:spPr>
          <a:xfrm>
            <a:off x="0" y="4533562"/>
            <a:ext cx="9144000" cy="60993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013"/>
          </a:p>
        </p:txBody>
      </p:sp>
      <p:sp>
        <p:nvSpPr>
          <p:cNvPr id="6" name="Textplatzhalter 13">
            <a:extLst>
              <a:ext uri="{FF2B5EF4-FFF2-40B4-BE49-F238E27FC236}">
                <a16:creationId xmlns:a16="http://schemas.microsoft.com/office/drawing/2014/main" id="{97106E85-F76B-4A4A-A3BC-838F6D00E9C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0"/>
            <a:ext cx="9144000" cy="5143500"/>
          </a:xfrm>
          <a:gradFill flip="none" rotWithShape="1">
            <a:gsLst>
              <a:gs pos="0">
                <a:srgbClr val="3863A2">
                  <a:lumMod val="100000"/>
                  <a:alpha val="30000"/>
                </a:srgbClr>
              </a:gs>
              <a:gs pos="98000">
                <a:srgbClr val="F04451">
                  <a:alpha val="30000"/>
                </a:srgbClr>
              </a:gs>
            </a:gsLst>
            <a:lin ang="10800000" scaled="1"/>
            <a:tileRect/>
          </a:gradFill>
        </p:spPr>
        <p:txBody>
          <a:bodyPr>
            <a:normAutofit/>
          </a:bodyPr>
          <a:lstStyle>
            <a:lvl1pPr marL="0" indent="0">
              <a:buNone/>
              <a:defRPr sz="100"/>
            </a:lvl1pPr>
          </a:lstStyle>
          <a:p>
            <a:pPr lvl="0"/>
            <a:r>
              <a:rPr lang="de-D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4919576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enutzerdefiniertes Layout">
    <p:bg>
      <p:bgPr>
        <a:blipFill dpi="0" rotWithShape="1">
          <a:blip r:embed="rId2"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5D34B08E-6551-1A4A-A01E-6D8F2DD3E440}"/>
              </a:ext>
            </a:extLst>
          </p:cNvPr>
          <p:cNvSpPr/>
          <p:nvPr/>
        </p:nvSpPr>
        <p:spPr>
          <a:xfrm>
            <a:off x="218485" y="4612461"/>
            <a:ext cx="8698938" cy="531040"/>
          </a:xfrm>
          <a:prstGeom prst="rect">
            <a:avLst/>
          </a:prstGeom>
          <a:solidFill>
            <a:srgbClr val="213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50"/>
          </a:p>
        </p:txBody>
      </p:sp>
    </p:spTree>
    <p:extLst>
      <p:ext uri="{BB962C8B-B14F-4D97-AF65-F5344CB8AC3E}">
        <p14:creationId xmlns:p14="http://schemas.microsoft.com/office/powerpoint/2010/main" val="389049844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nal Slide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18">
            <a:extLst>
              <a:ext uri="{FF2B5EF4-FFF2-40B4-BE49-F238E27FC236}">
                <a16:creationId xmlns:a16="http://schemas.microsoft.com/office/drawing/2014/main" id="{52CF415E-F1F2-D04F-8FF3-26D3EE911B8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1" y="0"/>
            <a:ext cx="9144001" cy="5143500"/>
          </a:xfrm>
          <a:prstGeom prst="rect">
            <a:avLst/>
          </a:prstGeom>
          <a:gradFill>
            <a:gsLst>
              <a:gs pos="0">
                <a:srgbClr val="3863A2">
                  <a:alpha val="30000"/>
                </a:srgbClr>
              </a:gs>
              <a:gs pos="100000">
                <a:srgbClr val="96C342">
                  <a:alpha val="30000"/>
                </a:srgb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</a:gradFill>
        </p:spPr>
        <p:txBody>
          <a:bodyPr>
            <a:normAutofit/>
          </a:bodyPr>
          <a:lstStyle>
            <a:lvl1pPr marL="0" indent="0">
              <a:buNone/>
              <a:defRPr sz="100"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12" name="Abgerundetes Rechteck 11">
            <a:extLst>
              <a:ext uri="{FF2B5EF4-FFF2-40B4-BE49-F238E27FC236}">
                <a16:creationId xmlns:a16="http://schemas.microsoft.com/office/drawing/2014/main" id="{0E19F570-0771-2C42-A745-078AF3C548C9}"/>
              </a:ext>
            </a:extLst>
          </p:cNvPr>
          <p:cNvSpPr/>
          <p:nvPr/>
        </p:nvSpPr>
        <p:spPr>
          <a:xfrm>
            <a:off x="4606470" y="3358858"/>
            <a:ext cx="4287605" cy="1295400"/>
          </a:xfrm>
          <a:prstGeom prst="round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50"/>
          </a:p>
        </p:txBody>
      </p: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C50F1296-8067-F742-B86D-B0E11220C1C0}"/>
              </a:ext>
            </a:extLst>
          </p:cNvPr>
          <p:cNvGrpSpPr/>
          <p:nvPr/>
        </p:nvGrpSpPr>
        <p:grpSpPr>
          <a:xfrm>
            <a:off x="4554795" y="733638"/>
            <a:ext cx="4379303" cy="3676224"/>
            <a:chOff x="4554794" y="742950"/>
            <a:chExt cx="4379303" cy="3676224"/>
          </a:xfrm>
        </p:grpSpPr>
        <p:sp>
          <p:nvSpPr>
            <p:cNvPr id="11" name="Abgerundetes Rechteck 10">
              <a:extLst>
                <a:ext uri="{FF2B5EF4-FFF2-40B4-BE49-F238E27FC236}">
                  <a16:creationId xmlns:a16="http://schemas.microsoft.com/office/drawing/2014/main" id="{F899A5AB-CDD7-2A46-9151-62C7555B3706}"/>
                </a:ext>
              </a:extLst>
            </p:cNvPr>
            <p:cNvSpPr/>
            <p:nvPr/>
          </p:nvSpPr>
          <p:spPr>
            <a:xfrm>
              <a:off x="4607192" y="2055560"/>
              <a:ext cx="4287605" cy="1295400"/>
            </a:xfrm>
            <a:prstGeom prst="roundRect">
              <a:avLst/>
            </a:prstGeom>
            <a:solidFill>
              <a:schemeClr val="bg1">
                <a:lumMod val="5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350" b="0" i="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2" name="Abgerundetes Rechteck 1">
              <a:extLst>
                <a:ext uri="{FF2B5EF4-FFF2-40B4-BE49-F238E27FC236}">
                  <a16:creationId xmlns:a16="http://schemas.microsoft.com/office/drawing/2014/main" id="{8D39BA16-7C26-EA40-A708-68078A2AE7E1}"/>
                </a:ext>
              </a:extLst>
            </p:cNvPr>
            <p:cNvSpPr/>
            <p:nvPr/>
          </p:nvSpPr>
          <p:spPr>
            <a:xfrm>
              <a:off x="4572000" y="742950"/>
              <a:ext cx="4287605" cy="1295400"/>
            </a:xfrm>
            <a:prstGeom prst="roundRect">
              <a:avLst/>
            </a:prstGeom>
            <a:solidFill>
              <a:schemeClr val="bg1">
                <a:lumMod val="5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350" b="0" i="0" dirty="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pic>
          <p:nvPicPr>
            <p:cNvPr id="21" name="Picture 3">
              <a:extLst>
                <a:ext uri="{FF2B5EF4-FFF2-40B4-BE49-F238E27FC236}">
                  <a16:creationId xmlns:a16="http://schemas.microsoft.com/office/drawing/2014/main" id="{8BDCF83C-C6D5-4D47-8A06-724F0C37FEF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grayscl/>
            </a:blip>
            <a:srcRect/>
            <a:stretch>
              <a:fillRect/>
            </a:stretch>
          </p:blipFill>
          <p:spPr>
            <a:xfrm>
              <a:off x="4649722" y="1133731"/>
              <a:ext cx="660760" cy="535216"/>
            </a:xfrm>
            <a:prstGeom prst="rect">
              <a:avLst/>
            </a:prstGeom>
          </p:spPr>
        </p:pic>
        <p:pic>
          <p:nvPicPr>
            <p:cNvPr id="31" name="Picture 5">
              <a:extLst>
                <a:ext uri="{FF2B5EF4-FFF2-40B4-BE49-F238E27FC236}">
                  <a16:creationId xmlns:a16="http://schemas.microsoft.com/office/drawing/2014/main" id="{D56B145A-A905-3548-95A0-F25FEB0C654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Photocopy/>
                      </a14:imgEffect>
                      <a14:imgEffect>
                        <a14:sharpenSoften amount="25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>
            <a:xfrm>
              <a:off x="4607192" y="2370338"/>
              <a:ext cx="745819" cy="745819"/>
            </a:xfrm>
            <a:prstGeom prst="rect">
              <a:avLst/>
            </a:prstGeom>
            <a:noFill/>
          </p:spPr>
        </p:pic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E4179F6D-887B-654C-8B97-4F2FBDFAD3D5}"/>
                </a:ext>
              </a:extLst>
            </p:cNvPr>
            <p:cNvSpPr txBox="1"/>
            <p:nvPr/>
          </p:nvSpPr>
          <p:spPr>
            <a:xfrm>
              <a:off x="5465461" y="937590"/>
              <a:ext cx="339414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800" b="0" i="0" dirty="0" err="1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For</a:t>
              </a:r>
              <a:r>
                <a:rPr lang="de-DE" sz="1800" b="0" i="0" dirty="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 instant </a:t>
              </a:r>
              <a:r>
                <a:rPr lang="de-DE" sz="1800" b="0" i="0" dirty="0" err="1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updates</a:t>
              </a:r>
              <a:r>
                <a:rPr lang="de-DE" sz="1800" b="0" i="0" dirty="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 on </a:t>
              </a:r>
              <a:r>
                <a:rPr lang="de-DE" sz="1800" b="0" i="0" dirty="0" err="1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our</a:t>
              </a:r>
              <a:r>
                <a:rPr lang="de-DE" sz="1800" b="0" i="0" dirty="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de-DE" sz="1800" b="0" i="0" dirty="0" err="1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work</a:t>
              </a:r>
              <a:r>
                <a:rPr lang="de-DE" sz="1800" b="0" i="0" dirty="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 follow </a:t>
              </a:r>
              <a:r>
                <a:rPr lang="de-DE" sz="1800" b="0" i="0" dirty="0" err="1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us</a:t>
              </a:r>
              <a:r>
                <a:rPr lang="de-DE" sz="1800" b="0" i="0" dirty="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 on Twitter</a:t>
              </a:r>
            </a:p>
            <a:p>
              <a:r>
                <a:rPr lang="de-DE" sz="1800" b="0" i="0" dirty="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@</a:t>
              </a:r>
              <a:r>
                <a:rPr lang="de-DE" sz="1800" b="0" i="0" dirty="0" err="1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CorrelAid</a:t>
              </a:r>
              <a:endParaRPr lang="de-DE" sz="1800" b="0" i="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0BF66B0A-A665-F442-93FD-D6378618C9A2}"/>
                </a:ext>
              </a:extLst>
            </p:cNvPr>
            <p:cNvSpPr txBox="1"/>
            <p:nvPr/>
          </p:nvSpPr>
          <p:spPr>
            <a:xfrm>
              <a:off x="5483455" y="2241309"/>
              <a:ext cx="3394143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800" b="0" i="0" dirty="0" err="1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Receive</a:t>
              </a:r>
              <a:r>
                <a:rPr lang="de-DE" sz="1800" b="0" i="0" dirty="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de-DE" sz="1800" b="0" i="0" dirty="0" err="1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the</a:t>
              </a:r>
              <a:r>
                <a:rPr lang="de-DE" sz="1800" b="0" i="0" dirty="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de-DE" sz="1800" b="0" i="0" dirty="0" err="1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latest</a:t>
              </a:r>
              <a:r>
                <a:rPr lang="de-DE" sz="1800" b="0" i="0" dirty="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de-DE" sz="1800" b="0" i="0" dirty="0" err="1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infos</a:t>
              </a:r>
              <a:r>
                <a:rPr lang="de-DE" sz="1800" b="0" i="0" dirty="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 in </a:t>
              </a:r>
              <a:r>
                <a:rPr lang="de-DE" sz="1800" b="0" i="0" dirty="0" err="1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our</a:t>
              </a:r>
              <a:r>
                <a:rPr lang="de-DE" sz="1800" b="0" i="0" dirty="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de-DE" sz="1800" b="0" i="0" dirty="0" err="1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projects</a:t>
              </a:r>
              <a:r>
                <a:rPr lang="de-DE" sz="1800" b="0" i="0" dirty="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 via Facebook @</a:t>
              </a:r>
              <a:r>
                <a:rPr lang="de-DE" sz="1800" b="0" i="0" dirty="0" err="1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WeAreCorrelAid</a:t>
              </a:r>
              <a:endParaRPr lang="de-DE" sz="1800" b="0" i="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pic>
          <p:nvPicPr>
            <p:cNvPr id="13" name="Picture 7">
              <a:extLst>
                <a:ext uri="{FF2B5EF4-FFF2-40B4-BE49-F238E27FC236}">
                  <a16:creationId xmlns:a16="http://schemas.microsoft.com/office/drawing/2014/main" id="{37F29EA4-E29B-3C46-86CA-3D11169F3E1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4554794" y="3602973"/>
              <a:ext cx="816201" cy="816201"/>
            </a:xfrm>
            <a:prstGeom prst="rect">
              <a:avLst/>
            </a:prstGeom>
          </p:spPr>
        </p:pic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B4AF3722-5EBA-E14F-8A85-9FA2D936311B}"/>
                </a:ext>
              </a:extLst>
            </p:cNvPr>
            <p:cNvSpPr/>
            <p:nvPr/>
          </p:nvSpPr>
          <p:spPr>
            <a:xfrm>
              <a:off x="5539953" y="3687907"/>
              <a:ext cx="3394144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de-DE" sz="1800" b="0" i="0" dirty="0" err="1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Sign</a:t>
              </a:r>
              <a:r>
                <a:rPr lang="de-DE" sz="1800" b="0" i="0" dirty="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de-DE" sz="1800" b="0" i="0" dirty="0" err="1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up</a:t>
              </a:r>
              <a:r>
                <a:rPr lang="de-DE" sz="1800" b="0" i="0" dirty="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de-DE" sz="1800" b="0" i="0" dirty="0" err="1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for</a:t>
              </a:r>
              <a:r>
                <a:rPr lang="de-DE" sz="1800" b="0" i="0" dirty="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de-DE" sz="1800" b="0" i="0" dirty="0" err="1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our</a:t>
              </a:r>
              <a:r>
                <a:rPr lang="de-DE" sz="1800" b="0" i="0" dirty="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de-DE" sz="1800" b="0" i="0" dirty="0" err="1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mailing</a:t>
              </a:r>
              <a:r>
                <a:rPr lang="de-DE" sz="1800" b="0" i="0" dirty="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de-DE" sz="1800" b="0" i="0" dirty="0" err="1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list</a:t>
              </a:r>
              <a:r>
                <a:rPr lang="de-DE" sz="1800" b="0" i="0" dirty="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 on</a:t>
              </a:r>
              <a:br>
                <a:rPr lang="de-DE" sz="1800" b="0" i="0" dirty="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</a:br>
              <a:r>
                <a:rPr lang="de-DE" sz="1800" b="0" i="0" dirty="0" err="1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wwww.correlaid.org</a:t>
              </a:r>
              <a:endParaRPr lang="de-DE" sz="1800" b="0" i="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  <p:pic>
        <p:nvPicPr>
          <p:cNvPr id="15" name="Picture 12">
            <a:extLst>
              <a:ext uri="{FF2B5EF4-FFF2-40B4-BE49-F238E27FC236}">
                <a16:creationId xmlns:a16="http://schemas.microsoft.com/office/drawing/2014/main" id="{3092BD07-BC79-C94B-8083-EA3457BC44AC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531598" y="1563681"/>
            <a:ext cx="3251840" cy="2016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5799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15" userDrawn="1">
          <p15:clr>
            <a:srgbClr val="FBAE40"/>
          </p15:clr>
        </p15:guide>
        <p15:guide id="2" pos="2160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Final Slide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D89E3CFF-5D8A-6A4D-9FA4-B063AFAF3923}"/>
              </a:ext>
            </a:extLst>
          </p:cNvPr>
          <p:cNvSpPr/>
          <p:nvPr/>
        </p:nvSpPr>
        <p:spPr>
          <a:xfrm>
            <a:off x="1205681" y="915937"/>
            <a:ext cx="6732639" cy="33116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" name="Textplatzhalter 18">
            <a:extLst>
              <a:ext uri="{FF2B5EF4-FFF2-40B4-BE49-F238E27FC236}">
                <a16:creationId xmlns:a16="http://schemas.microsoft.com/office/drawing/2014/main" id="{52CF415E-F1F2-D04F-8FF3-26D3EE911B8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1" y="0"/>
            <a:ext cx="9144001" cy="5143500"/>
          </a:xfrm>
          <a:prstGeom prst="rect">
            <a:avLst/>
          </a:prstGeom>
          <a:gradFill>
            <a:gsLst>
              <a:gs pos="0">
                <a:srgbClr val="3863A2">
                  <a:alpha val="30000"/>
                </a:srgbClr>
              </a:gs>
              <a:gs pos="100000">
                <a:srgbClr val="96C342">
                  <a:alpha val="30000"/>
                </a:srgb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</a:gradFill>
        </p:spPr>
        <p:txBody>
          <a:bodyPr>
            <a:normAutofit/>
          </a:bodyPr>
          <a:lstStyle>
            <a:lvl1pPr marL="0" indent="0">
              <a:buNone/>
              <a:defRPr sz="100"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0F5A8BAE-B1A9-A943-AC89-9EACB474F9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05681" y="2074607"/>
            <a:ext cx="6732639" cy="2152957"/>
          </a:xfrm>
          <a:prstGeom prst="rect">
            <a:avLst/>
          </a:prstGeom>
        </p:spPr>
        <p:txBody>
          <a:bodyPr/>
          <a:lstStyle>
            <a:lvl1pPr marL="0" indent="0" algn="ctr">
              <a:buFont typeface="Symbol" pitchFamily="2" charset="2"/>
              <a:buNone/>
              <a:defRPr b="0" i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1E64D609-E7FE-574B-BD14-A47ED9BD71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05679" y="915936"/>
            <a:ext cx="6732640" cy="1158670"/>
          </a:xfrm>
          <a:prstGeom prst="rect">
            <a:avLst/>
          </a:prstGeom>
        </p:spPr>
        <p:txBody>
          <a:bodyPr anchor="ctr"/>
          <a:lstStyle>
            <a:lvl1pPr algn="ctr">
              <a:defRPr sz="3600" b="0" i="0">
                <a:solidFill>
                  <a:srgbClr val="135399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5227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15" userDrawn="1">
          <p15:clr>
            <a:srgbClr val="FBAE40"/>
          </p15:clr>
        </p15:guide>
        <p15:guide id="2" pos="216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52000" y="263131"/>
            <a:ext cx="8640000" cy="994172"/>
          </a:xfrm>
        </p:spPr>
        <p:txBody>
          <a:bodyPr/>
          <a:lstStyle>
            <a:lvl1pPr>
              <a:defRPr b="0" i="0"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r>
              <a:rPr lang="de-DE" dirty="0"/>
              <a:t>Mastertitelformat bearbeiten</a:t>
            </a:r>
            <a:br>
              <a:rPr lang="de-DE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2000" y="1369220"/>
            <a:ext cx="8640000" cy="3161236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A4BCF094-D9D5-EE4D-983C-38BA1E05F421}"/>
              </a:ext>
            </a:extLst>
          </p:cNvPr>
          <p:cNvSpPr txBox="1">
            <a:spLocks/>
          </p:cNvSpPr>
          <p:nvPr/>
        </p:nvSpPr>
        <p:spPr>
          <a:xfrm>
            <a:off x="8377650" y="4766073"/>
            <a:ext cx="514350" cy="273844"/>
          </a:xfrm>
          <a:prstGeom prst="rect">
            <a:avLst/>
          </a:prstGeom>
        </p:spPr>
        <p:txBody>
          <a:bodyPr anchor="ctr"/>
          <a:lstStyle>
            <a:defPPr>
              <a:defRPr lang="de-DE"/>
            </a:defPPr>
            <a:lvl1pPr marL="0" algn="r" defTabSz="914400" rtl="0" eaLnBrk="1" latinLnBrk="0" hangingPunct="1">
              <a:defRPr sz="1200" b="0" i="0" kern="1200">
                <a:solidFill>
                  <a:schemeClr val="tx2"/>
                </a:solidFill>
                <a:latin typeface="Roboto Lt" panose="02000000000000000000" pitchFamily="2" charset="0"/>
                <a:ea typeface="Roboto Lt" panose="02000000000000000000" pitchFamily="2" charset="0"/>
                <a:cs typeface="Roboto Lt" panose="02000000000000000000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76BA141-8D4A-8A46-AC80-2A1980DE5543}" type="slidenum">
              <a:rPr lang="en-US" sz="900" b="0" i="0" smtClean="0">
                <a:latin typeface="Roboto Light" panose="02000000000000000000" pitchFamily="2" charset="0"/>
                <a:ea typeface="Roboto Light" panose="02000000000000000000" pitchFamily="2" charset="0"/>
              </a:rPr>
              <a:pPr/>
              <a:t>‹Nr.›</a:t>
            </a:fld>
            <a:endParaRPr lang="en-US" sz="900" b="0" i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582360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folie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2">
            <a:extLst>
              <a:ext uri="{FF2B5EF4-FFF2-40B4-BE49-F238E27FC236}">
                <a16:creationId xmlns:a16="http://schemas.microsoft.com/office/drawing/2014/main" id="{21528AF0-51FD-6846-8EC8-13CA06B41BB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0" y="1"/>
            <a:ext cx="9144000" cy="5143499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 baseline="0"/>
            </a:lvl1pPr>
          </a:lstStyle>
          <a:p>
            <a:pPr lvl="0"/>
            <a:r>
              <a:rPr lang="de-DE" dirty="0"/>
              <a:t> </a:t>
            </a:r>
          </a:p>
        </p:txBody>
      </p:sp>
      <p:pic>
        <p:nvPicPr>
          <p:cNvPr id="6" name="Grafik 5" descr="Ein Bild, das Zeichnung enthält.&#10;&#10;Automatisch generierte Beschreibung">
            <a:extLst>
              <a:ext uri="{FF2B5EF4-FFF2-40B4-BE49-F238E27FC236}">
                <a16:creationId xmlns:a16="http://schemas.microsoft.com/office/drawing/2014/main" id="{85AE0B8A-8C46-3347-8A80-D4B527B6C5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900" y="597052"/>
            <a:ext cx="5410200" cy="3949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60198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Final Slide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Abgerundetes Rechteck 11">
            <a:extLst>
              <a:ext uri="{FF2B5EF4-FFF2-40B4-BE49-F238E27FC236}">
                <a16:creationId xmlns:a16="http://schemas.microsoft.com/office/drawing/2014/main" id="{0E19F570-0771-2C42-A745-078AF3C548C9}"/>
              </a:ext>
            </a:extLst>
          </p:cNvPr>
          <p:cNvSpPr/>
          <p:nvPr/>
        </p:nvSpPr>
        <p:spPr>
          <a:xfrm>
            <a:off x="4606470" y="3358858"/>
            <a:ext cx="4287605" cy="1295400"/>
          </a:xfrm>
          <a:prstGeom prst="round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50"/>
          </a:p>
        </p:txBody>
      </p:sp>
      <p:sp>
        <p:nvSpPr>
          <p:cNvPr id="14" name="Textplatzhalter 2">
            <a:extLst>
              <a:ext uri="{FF2B5EF4-FFF2-40B4-BE49-F238E27FC236}">
                <a16:creationId xmlns:a16="http://schemas.microsoft.com/office/drawing/2014/main" id="{A88C7253-C790-AE40-A6CE-02DC7EB6597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0" y="1"/>
            <a:ext cx="9144000" cy="5143499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 baseline="0"/>
            </a:lvl1pPr>
          </a:lstStyle>
          <a:p>
            <a:pPr lvl="0"/>
            <a:r>
              <a:rPr lang="de-DE" dirty="0"/>
              <a:t> </a:t>
            </a:r>
          </a:p>
        </p:txBody>
      </p: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C50F1296-8067-F742-B86D-B0E11220C1C0}"/>
              </a:ext>
            </a:extLst>
          </p:cNvPr>
          <p:cNvGrpSpPr/>
          <p:nvPr/>
        </p:nvGrpSpPr>
        <p:grpSpPr>
          <a:xfrm>
            <a:off x="4554795" y="733638"/>
            <a:ext cx="4379303" cy="3676224"/>
            <a:chOff x="4554794" y="742950"/>
            <a:chExt cx="4379303" cy="3676224"/>
          </a:xfrm>
        </p:grpSpPr>
        <p:sp>
          <p:nvSpPr>
            <p:cNvPr id="11" name="Abgerundetes Rechteck 10">
              <a:extLst>
                <a:ext uri="{FF2B5EF4-FFF2-40B4-BE49-F238E27FC236}">
                  <a16:creationId xmlns:a16="http://schemas.microsoft.com/office/drawing/2014/main" id="{F899A5AB-CDD7-2A46-9151-62C7555B3706}"/>
                </a:ext>
              </a:extLst>
            </p:cNvPr>
            <p:cNvSpPr/>
            <p:nvPr/>
          </p:nvSpPr>
          <p:spPr>
            <a:xfrm>
              <a:off x="4607192" y="2055560"/>
              <a:ext cx="4287605" cy="1295400"/>
            </a:xfrm>
            <a:prstGeom prst="roundRect">
              <a:avLst/>
            </a:prstGeom>
            <a:solidFill>
              <a:schemeClr val="bg1">
                <a:lumMod val="5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350" b="0" i="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2" name="Abgerundetes Rechteck 1">
              <a:extLst>
                <a:ext uri="{FF2B5EF4-FFF2-40B4-BE49-F238E27FC236}">
                  <a16:creationId xmlns:a16="http://schemas.microsoft.com/office/drawing/2014/main" id="{8D39BA16-7C26-EA40-A708-68078A2AE7E1}"/>
                </a:ext>
              </a:extLst>
            </p:cNvPr>
            <p:cNvSpPr/>
            <p:nvPr/>
          </p:nvSpPr>
          <p:spPr>
            <a:xfrm>
              <a:off x="4572000" y="742950"/>
              <a:ext cx="4287605" cy="1295400"/>
            </a:xfrm>
            <a:prstGeom prst="roundRect">
              <a:avLst/>
            </a:prstGeom>
            <a:solidFill>
              <a:schemeClr val="bg1">
                <a:lumMod val="5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350" b="0" i="0" dirty="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pic>
          <p:nvPicPr>
            <p:cNvPr id="21" name="Picture 3">
              <a:extLst>
                <a:ext uri="{FF2B5EF4-FFF2-40B4-BE49-F238E27FC236}">
                  <a16:creationId xmlns:a16="http://schemas.microsoft.com/office/drawing/2014/main" id="{8BDCF83C-C6D5-4D47-8A06-724F0C37FEF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grayscl/>
            </a:blip>
            <a:srcRect/>
            <a:stretch>
              <a:fillRect/>
            </a:stretch>
          </p:blipFill>
          <p:spPr>
            <a:xfrm>
              <a:off x="4649722" y="1133731"/>
              <a:ext cx="660760" cy="535216"/>
            </a:xfrm>
            <a:prstGeom prst="rect">
              <a:avLst/>
            </a:prstGeom>
          </p:spPr>
        </p:pic>
        <p:pic>
          <p:nvPicPr>
            <p:cNvPr id="31" name="Picture 5">
              <a:extLst>
                <a:ext uri="{FF2B5EF4-FFF2-40B4-BE49-F238E27FC236}">
                  <a16:creationId xmlns:a16="http://schemas.microsoft.com/office/drawing/2014/main" id="{D56B145A-A905-3548-95A0-F25FEB0C654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artisticPhotocopy/>
                      </a14:imgEffect>
                      <a14:imgEffect>
                        <a14:sharpenSoften amount="25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>
            <a:xfrm>
              <a:off x="4607192" y="2370338"/>
              <a:ext cx="745819" cy="745819"/>
            </a:xfrm>
            <a:prstGeom prst="rect">
              <a:avLst/>
            </a:prstGeom>
            <a:noFill/>
          </p:spPr>
        </p:pic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E4179F6D-887B-654C-8B97-4F2FBDFAD3D5}"/>
                </a:ext>
              </a:extLst>
            </p:cNvPr>
            <p:cNvSpPr txBox="1"/>
            <p:nvPr/>
          </p:nvSpPr>
          <p:spPr>
            <a:xfrm>
              <a:off x="5465461" y="937590"/>
              <a:ext cx="339414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800" b="0" i="0" dirty="0" err="1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For</a:t>
              </a:r>
              <a:r>
                <a:rPr lang="de-DE" sz="1800" b="0" i="0" dirty="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 instant </a:t>
              </a:r>
              <a:r>
                <a:rPr lang="de-DE" sz="1800" b="0" i="0" dirty="0" err="1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updates</a:t>
              </a:r>
              <a:r>
                <a:rPr lang="de-DE" sz="1800" b="0" i="0" dirty="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 on </a:t>
              </a:r>
              <a:r>
                <a:rPr lang="de-DE" sz="1800" b="0" i="0" dirty="0" err="1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our</a:t>
              </a:r>
              <a:r>
                <a:rPr lang="de-DE" sz="1800" b="0" i="0" dirty="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de-DE" sz="1800" b="0" i="0" dirty="0" err="1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work</a:t>
              </a:r>
              <a:r>
                <a:rPr lang="de-DE" sz="1800" b="0" i="0" dirty="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 follow </a:t>
              </a:r>
              <a:r>
                <a:rPr lang="de-DE" sz="1800" b="0" i="0" dirty="0" err="1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us</a:t>
              </a:r>
              <a:r>
                <a:rPr lang="de-DE" sz="1800" b="0" i="0" dirty="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 on Twitter</a:t>
              </a:r>
            </a:p>
            <a:p>
              <a:r>
                <a:rPr lang="de-DE" sz="1800" b="0" i="0" dirty="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@</a:t>
              </a:r>
              <a:r>
                <a:rPr lang="de-DE" sz="1800" b="0" i="0" dirty="0" err="1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CorrelAid</a:t>
              </a:r>
              <a:endParaRPr lang="de-DE" sz="1800" b="0" i="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0BF66B0A-A665-F442-93FD-D6378618C9A2}"/>
                </a:ext>
              </a:extLst>
            </p:cNvPr>
            <p:cNvSpPr txBox="1"/>
            <p:nvPr/>
          </p:nvSpPr>
          <p:spPr>
            <a:xfrm>
              <a:off x="5483455" y="2241309"/>
              <a:ext cx="3394143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800" b="0" i="0" dirty="0" err="1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Receive</a:t>
              </a:r>
              <a:r>
                <a:rPr lang="de-DE" sz="1800" b="0" i="0" dirty="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de-DE" sz="1800" b="0" i="0" dirty="0" err="1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the</a:t>
              </a:r>
              <a:r>
                <a:rPr lang="de-DE" sz="1800" b="0" i="0" dirty="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de-DE" sz="1800" b="0" i="0" dirty="0" err="1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latest</a:t>
              </a:r>
              <a:r>
                <a:rPr lang="de-DE" sz="1800" b="0" i="0" dirty="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de-DE" sz="1800" b="0" i="0" dirty="0" err="1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infos</a:t>
              </a:r>
              <a:r>
                <a:rPr lang="de-DE" sz="1800" b="0" i="0" dirty="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 in </a:t>
              </a:r>
              <a:r>
                <a:rPr lang="de-DE" sz="1800" b="0" i="0" dirty="0" err="1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our</a:t>
              </a:r>
              <a:r>
                <a:rPr lang="de-DE" sz="1800" b="0" i="0" dirty="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de-DE" sz="1800" b="0" i="0" dirty="0" err="1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projects</a:t>
              </a:r>
              <a:r>
                <a:rPr lang="de-DE" sz="1800" b="0" i="0" dirty="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 via Facebook @</a:t>
              </a:r>
              <a:r>
                <a:rPr lang="de-DE" sz="1800" b="0" i="0" dirty="0" err="1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WeAreCorrelAid</a:t>
              </a:r>
              <a:endParaRPr lang="de-DE" sz="1800" b="0" i="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pic>
          <p:nvPicPr>
            <p:cNvPr id="13" name="Picture 7">
              <a:extLst>
                <a:ext uri="{FF2B5EF4-FFF2-40B4-BE49-F238E27FC236}">
                  <a16:creationId xmlns:a16="http://schemas.microsoft.com/office/drawing/2014/main" id="{37F29EA4-E29B-3C46-86CA-3D11169F3E1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>
            <a:xfrm>
              <a:off x="4554794" y="3602973"/>
              <a:ext cx="816201" cy="816201"/>
            </a:xfrm>
            <a:prstGeom prst="rect">
              <a:avLst/>
            </a:prstGeom>
          </p:spPr>
        </p:pic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B4AF3722-5EBA-E14F-8A85-9FA2D936311B}"/>
                </a:ext>
              </a:extLst>
            </p:cNvPr>
            <p:cNvSpPr/>
            <p:nvPr/>
          </p:nvSpPr>
          <p:spPr>
            <a:xfrm>
              <a:off x="5539953" y="3687907"/>
              <a:ext cx="3394144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de-DE" sz="1800" b="0" i="0" dirty="0" err="1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Sign</a:t>
              </a:r>
              <a:r>
                <a:rPr lang="de-DE" sz="1800" b="0" i="0" dirty="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de-DE" sz="1800" b="0" i="0" dirty="0" err="1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up</a:t>
              </a:r>
              <a:r>
                <a:rPr lang="de-DE" sz="1800" b="0" i="0" dirty="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de-DE" sz="1800" b="0" i="0" dirty="0" err="1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for</a:t>
              </a:r>
              <a:r>
                <a:rPr lang="de-DE" sz="1800" b="0" i="0" dirty="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de-DE" sz="1800" b="0" i="0" dirty="0" err="1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our</a:t>
              </a:r>
              <a:r>
                <a:rPr lang="de-DE" sz="1800" b="0" i="0" dirty="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de-DE" sz="1800" b="0" i="0" dirty="0" err="1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mailing</a:t>
              </a:r>
              <a:r>
                <a:rPr lang="de-DE" sz="1800" b="0" i="0" dirty="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de-DE" sz="1800" b="0" i="0" dirty="0" err="1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list</a:t>
              </a:r>
              <a:r>
                <a:rPr lang="de-DE" sz="1800" b="0" i="0" dirty="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 on</a:t>
              </a:r>
              <a:br>
                <a:rPr lang="de-DE" sz="1800" b="0" i="0" dirty="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</a:br>
              <a:r>
                <a:rPr lang="de-DE" sz="1800" b="0" i="0" dirty="0" err="1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wwww.correlaid.org</a:t>
              </a:r>
              <a:endParaRPr lang="de-DE" sz="1800" b="0" i="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  <p:pic>
        <p:nvPicPr>
          <p:cNvPr id="16" name="Grafik 15" descr="Ein Bild, das Zeichnung enthält.&#10;&#10;Automatisch generierte Beschreibung">
            <a:extLst>
              <a:ext uri="{FF2B5EF4-FFF2-40B4-BE49-F238E27FC236}">
                <a16:creationId xmlns:a16="http://schemas.microsoft.com/office/drawing/2014/main" id="{4DEB200F-9722-F34A-A7D7-39A15A4FC00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728" y="1440864"/>
            <a:ext cx="3250800" cy="2373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9005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15" userDrawn="1">
          <p15:clr>
            <a:srgbClr val="FBAE40"/>
          </p15:clr>
        </p15:guide>
        <p15:guide id="2" pos="2160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Final Slide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D89E3CFF-5D8A-6A4D-9FA4-B063AFAF3923}"/>
              </a:ext>
            </a:extLst>
          </p:cNvPr>
          <p:cNvSpPr/>
          <p:nvPr/>
        </p:nvSpPr>
        <p:spPr>
          <a:xfrm>
            <a:off x="1205681" y="915937"/>
            <a:ext cx="6732639" cy="33116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b="0" i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0F5A8BAE-B1A9-A943-AC89-9EACB474F9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05681" y="2074607"/>
            <a:ext cx="6732639" cy="2152957"/>
          </a:xfrm>
          <a:prstGeom prst="rect">
            <a:avLst/>
          </a:prstGeom>
        </p:spPr>
        <p:txBody>
          <a:bodyPr/>
          <a:lstStyle>
            <a:lvl1pPr marL="0" indent="0" algn="ctr">
              <a:buFont typeface="Symbol" pitchFamily="2" charset="2"/>
              <a:buNone/>
              <a:defRPr b="0" i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1E64D609-E7FE-574B-BD14-A47ED9BD71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05679" y="915936"/>
            <a:ext cx="6732640" cy="1158670"/>
          </a:xfrm>
          <a:prstGeom prst="rect">
            <a:avLst/>
          </a:prstGeom>
        </p:spPr>
        <p:txBody>
          <a:bodyPr anchor="ctr"/>
          <a:lstStyle>
            <a:lvl1pPr algn="ctr">
              <a:defRPr sz="3600" b="0" i="0">
                <a:solidFill>
                  <a:srgbClr val="135399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6" name="Textplatzhalter 2">
            <a:extLst>
              <a:ext uri="{FF2B5EF4-FFF2-40B4-BE49-F238E27FC236}">
                <a16:creationId xmlns:a16="http://schemas.microsoft.com/office/drawing/2014/main" id="{AFE71448-3C08-D143-BAFE-B230DA00D56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0" y="1"/>
            <a:ext cx="9144000" cy="5143499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 b="0" i="0" baseline="0"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pPr lvl="0"/>
            <a:r>
              <a:rPr lang="de-D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972651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15" userDrawn="1">
          <p15:clr>
            <a:srgbClr val="FBAE40"/>
          </p15:clr>
        </p15:guide>
        <p15:guide id="2" pos="216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0751" y="263131"/>
            <a:ext cx="8621251" cy="994172"/>
          </a:xfrm>
        </p:spPr>
        <p:txBody>
          <a:bodyPr/>
          <a:lstStyle>
            <a:lvl1pPr>
              <a:defRPr b="0" i="0"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r>
              <a:rPr lang="de-DE" dirty="0"/>
              <a:t>Mastertitelformat bearbeiten</a:t>
            </a:r>
            <a:br>
              <a:rPr lang="de-DE" dirty="0"/>
            </a:br>
            <a:endParaRPr lang="en-US" dirty="0"/>
          </a:p>
        </p:txBody>
      </p:sp>
      <p:sp>
        <p:nvSpPr>
          <p:cNvPr id="5" name="Textplatzhalter 11">
            <a:extLst>
              <a:ext uri="{FF2B5EF4-FFF2-40B4-BE49-F238E27FC236}">
                <a16:creationId xmlns:a16="http://schemas.microsoft.com/office/drawing/2014/main" id="{9EFB8BCE-795F-5D44-AED4-6D0A8F200C3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68891" y="1363150"/>
            <a:ext cx="2342849" cy="1353630"/>
          </a:xfrm>
          <a:prstGeom prst="rect">
            <a:avLst/>
          </a:prstGeom>
          <a:gradFill>
            <a:gsLst>
              <a:gs pos="0">
                <a:srgbClr val="3863A2">
                  <a:alpha val="30000"/>
                </a:srgbClr>
              </a:gs>
              <a:gs pos="100000">
                <a:srgbClr val="96C342">
                  <a:alpha val="30000"/>
                </a:srgb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</a:gradFill>
        </p:spPr>
        <p:txBody>
          <a:bodyPr>
            <a:normAutofit/>
          </a:bodyPr>
          <a:lstStyle>
            <a:lvl1pPr marL="0" indent="0">
              <a:buNone/>
              <a:defRPr sz="100"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6" name="Textplatzhalter 13">
            <a:extLst>
              <a:ext uri="{FF2B5EF4-FFF2-40B4-BE49-F238E27FC236}">
                <a16:creationId xmlns:a16="http://schemas.microsoft.com/office/drawing/2014/main" id="{505D147C-EF38-4D46-80E6-2A774AC2BFF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58242" y="1363150"/>
            <a:ext cx="2343297" cy="1353600"/>
          </a:xfrm>
          <a:prstGeom prst="rect">
            <a:avLst/>
          </a:prstGeom>
          <a:gradFill>
            <a:gsLst>
              <a:gs pos="0">
                <a:srgbClr val="3863A2">
                  <a:alpha val="30000"/>
                </a:srgbClr>
              </a:gs>
              <a:gs pos="100000">
                <a:srgbClr val="96C342">
                  <a:alpha val="30000"/>
                </a:srgb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</a:gradFill>
        </p:spPr>
        <p:txBody>
          <a:bodyPr>
            <a:normAutofit/>
          </a:bodyPr>
          <a:lstStyle>
            <a:lvl1pPr marL="0" indent="0">
              <a:buNone/>
              <a:defRPr sz="100"/>
            </a:lvl1pPr>
          </a:lstStyle>
          <a:p>
            <a:pPr lvl="0"/>
            <a:r>
              <a:rPr lang="de-DE" dirty="0"/>
              <a:t>   </a:t>
            </a:r>
          </a:p>
        </p:txBody>
      </p:sp>
      <p:sp>
        <p:nvSpPr>
          <p:cNvPr id="8" name="Textplatzhalter 16">
            <a:extLst>
              <a:ext uri="{FF2B5EF4-FFF2-40B4-BE49-F238E27FC236}">
                <a16:creationId xmlns:a16="http://schemas.microsoft.com/office/drawing/2014/main" id="{1AD94C7E-6963-B846-A684-637F70A403E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550520" y="1363151"/>
            <a:ext cx="2341481" cy="1354642"/>
          </a:xfrm>
          <a:prstGeom prst="rect">
            <a:avLst/>
          </a:prstGeom>
          <a:gradFill>
            <a:gsLst>
              <a:gs pos="0">
                <a:srgbClr val="3863A2">
                  <a:alpha val="30000"/>
                </a:srgbClr>
              </a:gs>
              <a:gs pos="100000">
                <a:srgbClr val="96C342">
                  <a:alpha val="30000"/>
                </a:srgb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</a:gradFill>
        </p:spPr>
        <p:txBody>
          <a:bodyPr>
            <a:normAutofit/>
          </a:bodyPr>
          <a:lstStyle>
            <a:lvl1pPr marL="0" indent="0">
              <a:buNone/>
              <a:defRPr sz="100"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9" name="Textplatzhalter 25">
            <a:extLst>
              <a:ext uri="{FF2B5EF4-FFF2-40B4-BE49-F238E27FC236}">
                <a16:creationId xmlns:a16="http://schemas.microsoft.com/office/drawing/2014/main" id="{4BE8F971-78A6-1648-AEDC-B16CB390369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80097" y="3068714"/>
            <a:ext cx="2331057" cy="1172067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5716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350" b="0" i="0"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pPr lvl="0"/>
            <a:r>
              <a:rPr lang="de-DE" dirty="0"/>
              <a:t>Data Science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Good</a:t>
            </a:r>
            <a:endParaRPr lang="de-DE" dirty="0"/>
          </a:p>
          <a:p>
            <a:pPr marL="0" marR="0" lvl="0" indent="0" algn="l" defTabSz="45716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lang="en-US" sz="1600" b="0" i="0" spc="26" dirty="0">
              <a:solidFill>
                <a:srgbClr val="004A94"/>
              </a:solidFill>
              <a:latin typeface="Roboto"/>
            </a:endParaRPr>
          </a:p>
          <a:p>
            <a:pPr lvl="0"/>
            <a:endParaRPr lang="de-DE" dirty="0"/>
          </a:p>
        </p:txBody>
      </p:sp>
      <p:sp>
        <p:nvSpPr>
          <p:cNvPr id="10" name="Textplatzhalter 25">
            <a:extLst>
              <a:ext uri="{FF2B5EF4-FFF2-40B4-BE49-F238E27FC236}">
                <a16:creationId xmlns:a16="http://schemas.microsoft.com/office/drawing/2014/main" id="{4C88D0A7-BF5B-8D46-B198-7CF6B18FE8A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600915" y="3062603"/>
            <a:ext cx="2298401" cy="117817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350" b="0" i="0"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pPr lvl="0"/>
            <a:r>
              <a:rPr lang="de-DE" dirty="0"/>
              <a:t>Data Science </a:t>
            </a:r>
            <a:r>
              <a:rPr lang="de-DE" dirty="0" err="1"/>
              <a:t>for</a:t>
            </a:r>
            <a:r>
              <a:rPr lang="de-DE" dirty="0"/>
              <a:t> Society</a:t>
            </a:r>
            <a:br>
              <a:rPr lang="de-DE" dirty="0"/>
            </a:br>
            <a:endParaRPr lang="de-DE" sz="1400" dirty="0"/>
          </a:p>
          <a:p>
            <a:pPr lvl="0"/>
            <a:endParaRPr lang="de-DE" dirty="0"/>
          </a:p>
          <a:p>
            <a:pPr lvl="0"/>
            <a:endParaRPr lang="de-DE" dirty="0"/>
          </a:p>
        </p:txBody>
      </p:sp>
      <p:sp>
        <p:nvSpPr>
          <p:cNvPr id="11" name="Textplatzhalter 25">
            <a:extLst>
              <a:ext uri="{FF2B5EF4-FFF2-40B4-BE49-F238E27FC236}">
                <a16:creationId xmlns:a16="http://schemas.microsoft.com/office/drawing/2014/main" id="{346DB19F-D606-E045-99CF-84270FE40C0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551815" y="3071112"/>
            <a:ext cx="2351708" cy="1169671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5716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350" b="0" i="0"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pPr lvl="0"/>
            <a:r>
              <a:rPr lang="de-DE" dirty="0"/>
              <a:t>Data Science </a:t>
            </a:r>
            <a:r>
              <a:rPr lang="de-DE" dirty="0" err="1"/>
              <a:t>for</a:t>
            </a:r>
            <a:r>
              <a:rPr lang="de-DE" dirty="0"/>
              <a:t> Tomorrow</a:t>
            </a:r>
          </a:p>
          <a:p>
            <a:pPr lvl="0"/>
            <a:endParaRPr lang="de-DE" dirty="0"/>
          </a:p>
        </p:txBody>
      </p:sp>
      <p:cxnSp>
        <p:nvCxnSpPr>
          <p:cNvPr id="12" name="Gerade Verbindung 11">
            <a:extLst>
              <a:ext uri="{FF2B5EF4-FFF2-40B4-BE49-F238E27FC236}">
                <a16:creationId xmlns:a16="http://schemas.microsoft.com/office/drawing/2014/main" id="{AF3069A2-0458-464B-B7F3-693E61617EFE}"/>
              </a:ext>
            </a:extLst>
          </p:cNvPr>
          <p:cNvCxnSpPr>
            <a:cxnSpLocks/>
          </p:cNvCxnSpPr>
          <p:nvPr/>
        </p:nvCxnSpPr>
        <p:spPr>
          <a:xfrm flipV="1">
            <a:off x="270749" y="1363152"/>
            <a:ext cx="0" cy="2877631"/>
          </a:xfrm>
          <a:prstGeom prst="line">
            <a:avLst/>
          </a:prstGeom>
          <a:ln>
            <a:solidFill>
              <a:srgbClr val="2A64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8F4DE375-C01A-F642-A8F3-A228597BE863}"/>
              </a:ext>
            </a:extLst>
          </p:cNvPr>
          <p:cNvCxnSpPr>
            <a:cxnSpLocks/>
          </p:cNvCxnSpPr>
          <p:nvPr/>
        </p:nvCxnSpPr>
        <p:spPr>
          <a:xfrm flipV="1">
            <a:off x="3248618" y="1363151"/>
            <a:ext cx="0" cy="2877631"/>
          </a:xfrm>
          <a:prstGeom prst="line">
            <a:avLst/>
          </a:prstGeom>
          <a:ln>
            <a:solidFill>
              <a:srgbClr val="2A64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B94E1281-6E1F-584B-BBB9-244A92DC9612}"/>
              </a:ext>
            </a:extLst>
          </p:cNvPr>
          <p:cNvCxnSpPr>
            <a:cxnSpLocks/>
          </p:cNvCxnSpPr>
          <p:nvPr/>
        </p:nvCxnSpPr>
        <p:spPr>
          <a:xfrm flipV="1">
            <a:off x="6305385" y="1363151"/>
            <a:ext cx="0" cy="2877631"/>
          </a:xfrm>
          <a:prstGeom prst="line">
            <a:avLst/>
          </a:prstGeom>
          <a:ln>
            <a:solidFill>
              <a:srgbClr val="2A64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15E59BF8-5897-3D4A-9B76-C2326ABE95B5}"/>
              </a:ext>
            </a:extLst>
          </p:cNvPr>
          <p:cNvSpPr txBox="1">
            <a:spLocks/>
          </p:cNvSpPr>
          <p:nvPr/>
        </p:nvSpPr>
        <p:spPr>
          <a:xfrm>
            <a:off x="8377650" y="4766073"/>
            <a:ext cx="514350" cy="273844"/>
          </a:xfrm>
          <a:prstGeom prst="rect">
            <a:avLst/>
          </a:prstGeom>
        </p:spPr>
        <p:txBody>
          <a:bodyPr anchor="ctr"/>
          <a:lstStyle>
            <a:defPPr>
              <a:defRPr lang="de-DE"/>
            </a:defPPr>
            <a:lvl1pPr marL="0" algn="r" defTabSz="914400" rtl="0" eaLnBrk="1" latinLnBrk="0" hangingPunct="1">
              <a:defRPr sz="1200" b="0" i="0" kern="1200">
                <a:solidFill>
                  <a:schemeClr val="tx2"/>
                </a:solidFill>
                <a:latin typeface="Roboto Lt" panose="02000000000000000000" pitchFamily="2" charset="0"/>
                <a:ea typeface="Roboto Lt" panose="02000000000000000000" pitchFamily="2" charset="0"/>
                <a:cs typeface="Roboto Lt" panose="02000000000000000000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76BA141-8D4A-8A46-AC80-2A1980DE5543}" type="slidenum">
              <a:rPr lang="en-US" sz="900" b="0" i="0" smtClean="0">
                <a:latin typeface="Roboto Light" panose="02000000000000000000" pitchFamily="2" charset="0"/>
                <a:ea typeface="Roboto Light" panose="02000000000000000000" pitchFamily="2" charset="0"/>
              </a:rPr>
              <a:pPr/>
              <a:t>‹Nr.›</a:t>
            </a:fld>
            <a:endParaRPr lang="en-US" sz="900" b="0" i="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96862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3106" y="263131"/>
            <a:ext cx="8618894" cy="994172"/>
          </a:xfrm>
        </p:spPr>
        <p:txBody>
          <a:bodyPr/>
          <a:lstStyle>
            <a:lvl1pPr>
              <a:defRPr b="0" i="0"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r>
              <a:rPr lang="de-DE" dirty="0"/>
              <a:t>Mastertitelformat bearbeiten</a:t>
            </a:r>
            <a:br>
              <a:rPr lang="de-DE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73106" y="1365532"/>
            <a:ext cx="4241744" cy="3165989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1" y="1365532"/>
            <a:ext cx="4241743" cy="3165989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608122-080A-EA41-BB51-21381087E641}"/>
              </a:ext>
            </a:extLst>
          </p:cNvPr>
          <p:cNvSpPr txBox="1">
            <a:spLocks/>
          </p:cNvSpPr>
          <p:nvPr/>
        </p:nvSpPr>
        <p:spPr>
          <a:xfrm>
            <a:off x="8377650" y="4766073"/>
            <a:ext cx="514350" cy="273844"/>
          </a:xfrm>
          <a:prstGeom prst="rect">
            <a:avLst/>
          </a:prstGeom>
        </p:spPr>
        <p:txBody>
          <a:bodyPr anchor="ctr"/>
          <a:lstStyle>
            <a:defPPr>
              <a:defRPr lang="de-DE"/>
            </a:defPPr>
            <a:lvl1pPr marL="0" algn="r" defTabSz="914400" rtl="0" eaLnBrk="1" latinLnBrk="0" hangingPunct="1">
              <a:defRPr sz="1200" b="0" i="0" kern="1200">
                <a:solidFill>
                  <a:schemeClr val="tx2"/>
                </a:solidFill>
                <a:latin typeface="Roboto Lt" panose="02000000000000000000" pitchFamily="2" charset="0"/>
                <a:ea typeface="Roboto Lt" panose="02000000000000000000" pitchFamily="2" charset="0"/>
                <a:cs typeface="Roboto Lt" panose="02000000000000000000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76BA141-8D4A-8A46-AC80-2A1980DE5543}" type="slidenum">
              <a:rPr lang="en-US" sz="900" b="0" i="0" smtClean="0">
                <a:latin typeface="Roboto Light" panose="02000000000000000000" pitchFamily="2" charset="0"/>
                <a:ea typeface="Roboto Light" panose="02000000000000000000" pitchFamily="2" charset="0"/>
              </a:rPr>
              <a:pPr/>
              <a:t>‹Nr.›</a:t>
            </a:fld>
            <a:endParaRPr lang="en-US" sz="900" b="0" i="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15547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7038" y="263131"/>
            <a:ext cx="8624963" cy="994172"/>
          </a:xfrm>
        </p:spPr>
        <p:txBody>
          <a:bodyPr/>
          <a:lstStyle>
            <a:lvl1pPr>
              <a:defRPr b="0" i="0"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r>
              <a:rPr lang="de-DE" dirty="0"/>
              <a:t>Mastertitelformat bearbeiten</a:t>
            </a:r>
            <a:br>
              <a:rPr lang="de-DE" dirty="0"/>
            </a:b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5532"/>
            <a:ext cx="4262850" cy="3165989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Textplatzhalter 18">
            <a:extLst>
              <a:ext uri="{FF2B5EF4-FFF2-40B4-BE49-F238E27FC236}">
                <a16:creationId xmlns:a16="http://schemas.microsoft.com/office/drawing/2014/main" id="{1FF3AC81-D55D-B54C-98FD-5954068A992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67038" y="1365532"/>
            <a:ext cx="4304963" cy="3165989"/>
          </a:xfrm>
          <a:prstGeom prst="rect">
            <a:avLst/>
          </a:prstGeom>
          <a:gradFill>
            <a:gsLst>
              <a:gs pos="0">
                <a:srgbClr val="3863A2">
                  <a:alpha val="30000"/>
                </a:srgbClr>
              </a:gs>
              <a:gs pos="100000">
                <a:srgbClr val="96C342">
                  <a:alpha val="30000"/>
                </a:srgb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</a:gradFill>
        </p:spPr>
        <p:txBody>
          <a:bodyPr>
            <a:normAutofit/>
          </a:bodyPr>
          <a:lstStyle>
            <a:lvl1pPr marL="0" indent="0">
              <a:buNone/>
              <a:defRPr sz="100"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9EFA4450-B54B-4F40-9DB8-175A294FEB55}"/>
              </a:ext>
            </a:extLst>
          </p:cNvPr>
          <p:cNvSpPr txBox="1">
            <a:spLocks/>
          </p:cNvSpPr>
          <p:nvPr/>
        </p:nvSpPr>
        <p:spPr>
          <a:xfrm>
            <a:off x="8377650" y="4766073"/>
            <a:ext cx="514350" cy="273844"/>
          </a:xfrm>
          <a:prstGeom prst="rect">
            <a:avLst/>
          </a:prstGeom>
        </p:spPr>
        <p:txBody>
          <a:bodyPr anchor="ctr"/>
          <a:lstStyle>
            <a:defPPr>
              <a:defRPr lang="de-DE"/>
            </a:defPPr>
            <a:lvl1pPr marL="0" algn="r" defTabSz="914400" rtl="0" eaLnBrk="1" latinLnBrk="0" hangingPunct="1">
              <a:defRPr sz="1200" b="0" i="0" kern="1200">
                <a:solidFill>
                  <a:schemeClr val="tx2"/>
                </a:solidFill>
                <a:latin typeface="Roboto Lt" panose="02000000000000000000" pitchFamily="2" charset="0"/>
                <a:ea typeface="Roboto Lt" panose="02000000000000000000" pitchFamily="2" charset="0"/>
                <a:cs typeface="Roboto Lt" panose="02000000000000000000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76BA141-8D4A-8A46-AC80-2A1980DE5543}" type="slidenum">
              <a:rPr lang="en-US" sz="900" b="0" i="0" smtClean="0">
                <a:latin typeface="Roboto Light" panose="02000000000000000000" pitchFamily="2" charset="0"/>
                <a:ea typeface="Roboto Light" panose="02000000000000000000" pitchFamily="2" charset="0"/>
              </a:rPr>
              <a:pPr/>
              <a:t>‹Nr.›</a:t>
            </a:fld>
            <a:endParaRPr lang="en-US" sz="900" b="0" i="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51569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99B02422-7427-4E41-A3D9-B5B9DC0BC2A3}"/>
              </a:ext>
            </a:extLst>
          </p:cNvPr>
          <p:cNvSpPr txBox="1">
            <a:spLocks/>
          </p:cNvSpPr>
          <p:nvPr/>
        </p:nvSpPr>
        <p:spPr>
          <a:xfrm>
            <a:off x="8377650" y="4766073"/>
            <a:ext cx="514350" cy="273844"/>
          </a:xfrm>
          <a:prstGeom prst="rect">
            <a:avLst/>
          </a:prstGeom>
        </p:spPr>
        <p:txBody>
          <a:bodyPr anchor="ctr"/>
          <a:lstStyle>
            <a:defPPr>
              <a:defRPr lang="de-DE"/>
            </a:defPPr>
            <a:lvl1pPr marL="0" algn="r" defTabSz="914400" rtl="0" eaLnBrk="1" latinLnBrk="0" hangingPunct="1">
              <a:defRPr sz="1200" b="0" i="0" kern="1200">
                <a:solidFill>
                  <a:schemeClr val="tx2"/>
                </a:solidFill>
                <a:latin typeface="Roboto Lt" panose="02000000000000000000" pitchFamily="2" charset="0"/>
                <a:ea typeface="Roboto Lt" panose="02000000000000000000" pitchFamily="2" charset="0"/>
                <a:cs typeface="Roboto Lt" panose="02000000000000000000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76BA141-8D4A-8A46-AC80-2A1980DE5543}" type="slidenum">
              <a:rPr lang="en-US" sz="900" b="0" i="0" smtClean="0">
                <a:latin typeface="Roboto Light" panose="02000000000000000000" pitchFamily="2" charset="0"/>
                <a:ea typeface="Roboto Light" panose="02000000000000000000" pitchFamily="2" charset="0"/>
              </a:rPr>
              <a:pPr/>
              <a:t>‹Nr.›</a:t>
            </a:fld>
            <a:endParaRPr lang="en-US" sz="900" b="0" i="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92181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AE58F249-601F-8143-91C2-7E5CC5EDFDE3}"/>
              </a:ext>
            </a:extLst>
          </p:cNvPr>
          <p:cNvSpPr txBox="1">
            <a:spLocks/>
          </p:cNvSpPr>
          <p:nvPr/>
        </p:nvSpPr>
        <p:spPr>
          <a:xfrm>
            <a:off x="8377650" y="4766073"/>
            <a:ext cx="514350" cy="273844"/>
          </a:xfrm>
          <a:prstGeom prst="rect">
            <a:avLst/>
          </a:prstGeom>
        </p:spPr>
        <p:txBody>
          <a:bodyPr anchor="ctr"/>
          <a:lstStyle>
            <a:defPPr>
              <a:defRPr lang="de-DE"/>
            </a:defPPr>
            <a:lvl1pPr marL="0" algn="r" defTabSz="914400" rtl="0" eaLnBrk="1" latinLnBrk="0" hangingPunct="1">
              <a:defRPr sz="1200" b="0" i="0" kern="1200">
                <a:solidFill>
                  <a:schemeClr val="tx2"/>
                </a:solidFill>
                <a:latin typeface="Roboto Lt" panose="02000000000000000000" pitchFamily="2" charset="0"/>
                <a:ea typeface="Roboto Lt" panose="02000000000000000000" pitchFamily="2" charset="0"/>
                <a:cs typeface="Roboto Lt" panose="02000000000000000000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76BA141-8D4A-8A46-AC80-2A1980DE5543}" type="slidenum">
              <a:rPr lang="en-US" sz="900" b="0" i="0" smtClean="0">
                <a:latin typeface="Roboto Light" panose="02000000000000000000" pitchFamily="2" charset="0"/>
                <a:ea typeface="Roboto Light" panose="02000000000000000000" pitchFamily="2" charset="0"/>
              </a:rPr>
              <a:pPr/>
              <a:t>‹Nr.›</a:t>
            </a:fld>
            <a:endParaRPr lang="en-US" sz="900" b="0" i="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45365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enutzerdefiniertes Layout">
    <p:bg>
      <p:bgPr>
        <a:blipFill dpi="0" rotWithShape="1">
          <a:blip r:embed="rId2"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5D34B08E-6551-1A4A-A01E-6D8F2DD3E440}"/>
              </a:ext>
            </a:extLst>
          </p:cNvPr>
          <p:cNvSpPr/>
          <p:nvPr/>
        </p:nvSpPr>
        <p:spPr>
          <a:xfrm>
            <a:off x="218485" y="4612461"/>
            <a:ext cx="8698938" cy="531040"/>
          </a:xfrm>
          <a:prstGeom prst="rect">
            <a:avLst/>
          </a:prstGeom>
          <a:solidFill>
            <a:srgbClr val="213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</p:spTree>
    <p:extLst>
      <p:ext uri="{BB962C8B-B14F-4D97-AF65-F5344CB8AC3E}">
        <p14:creationId xmlns:p14="http://schemas.microsoft.com/office/powerpoint/2010/main" val="17973771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 b="0" i="0"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0" i="0">
                <a:latin typeface="Roboto Light" panose="02000000000000000000" pitchFamily="2" charset="0"/>
                <a:ea typeface="Roboto Light" panose="02000000000000000000" pitchFamily="2" charset="0"/>
              </a:defRPr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11B4EB1B-4FBC-7840-906F-520B5551A0FD}"/>
              </a:ext>
            </a:extLst>
          </p:cNvPr>
          <p:cNvSpPr txBox="1"/>
          <p:nvPr/>
        </p:nvSpPr>
        <p:spPr>
          <a:xfrm>
            <a:off x="2130624" y="4764108"/>
            <a:ext cx="5711428" cy="24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13" dirty="0"/>
              <a:t> 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43384D82-F950-1B48-A87E-3E7E41298F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01000" y="4767264"/>
            <a:ext cx="514350" cy="27384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Roboto Lt" panose="02000000000000000000" pitchFamily="2" charset="0"/>
                <a:ea typeface="Roboto Lt" panose="02000000000000000000" pitchFamily="2" charset="0"/>
                <a:cs typeface="Roboto Lt" panose="02000000000000000000" pitchFamily="2" charset="0"/>
              </a:defRPr>
            </a:lvl1pPr>
          </a:lstStyle>
          <a:p>
            <a:fld id="{176BA141-8D4A-8A46-AC80-2A1980DE5543}" type="slidenum">
              <a:rPr lang="en-US" smtClean="0"/>
              <a:t>‹Nr.›</a:t>
            </a:fld>
            <a:endParaRPr lang="en-US"/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29A80E8C-6F05-F04C-88B5-C1D0EEDABE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6129"/>
          <a:stretch/>
        </p:blipFill>
        <p:spPr>
          <a:xfrm>
            <a:off x="3844373" y="1051966"/>
            <a:ext cx="1482639" cy="348678"/>
          </a:xfrm>
          <a:prstGeom prst="rect">
            <a:avLst/>
          </a:prstGeom>
        </p:spPr>
      </p:pic>
      <p:pic>
        <p:nvPicPr>
          <p:cNvPr id="8" name="Grafik 7" descr="Ein Bild, das Zeichnung enthält.&#10;&#10;Automatisch generierte Beschreibung">
            <a:extLst>
              <a:ext uri="{FF2B5EF4-FFF2-40B4-BE49-F238E27FC236}">
                <a16:creationId xmlns:a16="http://schemas.microsoft.com/office/drawing/2014/main" id="{2A0013F1-1454-164C-9D99-9DF63E78AB9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194"/>
          <a:stretch/>
        </p:blipFill>
        <p:spPr>
          <a:xfrm>
            <a:off x="3871755" y="459126"/>
            <a:ext cx="1455256" cy="592840"/>
          </a:xfrm>
          <a:prstGeom prst="rect">
            <a:avLst/>
          </a:prstGeom>
        </p:spPr>
      </p:pic>
      <p:sp>
        <p:nvSpPr>
          <p:cNvPr id="12" name="Rechteck 11">
            <a:extLst>
              <a:ext uri="{FF2B5EF4-FFF2-40B4-BE49-F238E27FC236}">
                <a16:creationId xmlns:a16="http://schemas.microsoft.com/office/drawing/2014/main" id="{5B56B6F4-3581-A04D-AA05-0EEF583341F7}"/>
              </a:ext>
            </a:extLst>
          </p:cNvPr>
          <p:cNvSpPr/>
          <p:nvPr/>
        </p:nvSpPr>
        <p:spPr>
          <a:xfrm>
            <a:off x="0" y="4447429"/>
            <a:ext cx="9144000" cy="6333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</p:spTree>
    <p:extLst>
      <p:ext uri="{BB962C8B-B14F-4D97-AF65-F5344CB8AC3E}">
        <p14:creationId xmlns:p14="http://schemas.microsoft.com/office/powerpoint/2010/main" val="29427315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1" Type="http://schemas.openxmlformats.org/officeDocument/2006/relationships/image" Target="../media/image4.png"/><Relationship Id="rId5" Type="http://schemas.openxmlformats.org/officeDocument/2006/relationships/slideLayout" Target="../slideLayouts/slideLayout13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22.xml"/><Relationship Id="rId4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000" y="263131"/>
            <a:ext cx="86400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  <a:br>
              <a:rPr lang="de-DE" dirty="0"/>
            </a:br>
            <a:endParaRPr lang="en-US" dirty="0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A3B7871B-F74D-7D4F-ABF9-C9C767DE58C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2001" y="4637188"/>
            <a:ext cx="651620" cy="464939"/>
          </a:xfrm>
          <a:prstGeom prst="rect">
            <a:avLst/>
          </a:prstGeo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51CC1108-F302-A744-9A82-AA7EB6807925}"/>
              </a:ext>
            </a:extLst>
          </p:cNvPr>
          <p:cNvSpPr txBox="1"/>
          <p:nvPr/>
        </p:nvSpPr>
        <p:spPr>
          <a:xfrm>
            <a:off x="1757363" y="4766073"/>
            <a:ext cx="6097191" cy="24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13"/>
              <a:t> </a:t>
            </a:r>
          </a:p>
        </p:txBody>
      </p:sp>
      <p:cxnSp>
        <p:nvCxnSpPr>
          <p:cNvPr id="29" name="Gerade Verbindung 28">
            <a:extLst>
              <a:ext uri="{FF2B5EF4-FFF2-40B4-BE49-F238E27FC236}">
                <a16:creationId xmlns:a16="http://schemas.microsoft.com/office/drawing/2014/main" id="{1F19F82A-B901-5F49-86A7-DCEB29257517}"/>
              </a:ext>
            </a:extLst>
          </p:cNvPr>
          <p:cNvCxnSpPr>
            <a:cxnSpLocks/>
          </p:cNvCxnSpPr>
          <p:nvPr/>
        </p:nvCxnSpPr>
        <p:spPr>
          <a:xfrm flipV="1">
            <a:off x="252000" y="4630393"/>
            <a:ext cx="8640000" cy="1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B64D8E2-55D6-4749-AB3C-725A0387B5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77650" y="4766073"/>
            <a:ext cx="514350" cy="273844"/>
          </a:xfrm>
          <a:prstGeom prst="rect">
            <a:avLst/>
          </a:prstGeom>
        </p:spPr>
        <p:txBody>
          <a:bodyPr anchor="ctr"/>
          <a:lstStyle>
            <a:lvl1pPr algn="r">
              <a:defRPr sz="900" b="0" i="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fld id="{39880CAB-7B57-684C-8944-9FD8C34F5FCB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D29AC407-514D-9945-AB6D-730020BBCD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2000" y="1369220"/>
            <a:ext cx="8640000" cy="3161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
Zweite Ebene
Dritte Ebene
Vierte Ebene
Fünfte Ebene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3364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9" r:id="rId8"/>
  </p:sldLayoutIdLst>
  <p:txStyles>
    <p:titleStyle>
      <a:lvl1pPr algn="l" defTabSz="685783" rtl="0" eaLnBrk="1" latinLnBrk="0" hangingPunct="1">
        <a:lnSpc>
          <a:spcPct val="90000"/>
        </a:lnSpc>
        <a:spcBef>
          <a:spcPct val="0"/>
        </a:spcBef>
        <a:buNone/>
        <a:defRPr sz="2800" b="0" i="0" kern="1200">
          <a:solidFill>
            <a:srgbClr val="135399"/>
          </a:solidFill>
          <a:latin typeface="Roboto Lt" panose="02000000000000000000" pitchFamily="2" charset="0"/>
          <a:ea typeface="Roboto Lt" panose="02000000000000000000" pitchFamily="2" charset="0"/>
          <a:cs typeface="Roboto Lt" panose="02000000000000000000" pitchFamily="2" charset="0"/>
        </a:defRPr>
      </a:lvl1pPr>
    </p:titleStyle>
    <p:bodyStyle>
      <a:lvl1pPr marL="171446" indent="-171446" algn="l" defTabSz="685783" rtl="0" eaLnBrk="1" latinLnBrk="0" hangingPunct="1">
        <a:lnSpc>
          <a:spcPct val="90000"/>
        </a:lnSpc>
        <a:spcBef>
          <a:spcPts val="750"/>
        </a:spcBef>
        <a:buFont typeface="Symbol" pitchFamily="2" charset="2"/>
        <a:buChar char="-"/>
        <a:defRPr sz="2100" b="0" i="0" kern="1200">
          <a:solidFill>
            <a:srgbClr val="3D3D3B"/>
          </a:solidFill>
          <a:latin typeface="Roboto Lt" panose="02000000000000000000" pitchFamily="2" charset="0"/>
          <a:ea typeface="Roboto Lt" panose="02000000000000000000" pitchFamily="2" charset="0"/>
          <a:cs typeface="Roboto Lt" panose="02000000000000000000" pitchFamily="2" charset="0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000" y="263131"/>
            <a:ext cx="86400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  <a:br>
              <a:rPr lang="de-DE" dirty="0"/>
            </a:br>
            <a:endParaRPr lang="en-US" dirty="0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51CC1108-F302-A744-9A82-AA7EB6807925}"/>
              </a:ext>
            </a:extLst>
          </p:cNvPr>
          <p:cNvSpPr txBox="1"/>
          <p:nvPr/>
        </p:nvSpPr>
        <p:spPr>
          <a:xfrm>
            <a:off x="1757363" y="4766073"/>
            <a:ext cx="6097191" cy="24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13"/>
              <a:t> </a:t>
            </a:r>
          </a:p>
        </p:txBody>
      </p:sp>
      <p:cxnSp>
        <p:nvCxnSpPr>
          <p:cNvPr id="29" name="Gerade Verbindung 28">
            <a:extLst>
              <a:ext uri="{FF2B5EF4-FFF2-40B4-BE49-F238E27FC236}">
                <a16:creationId xmlns:a16="http://schemas.microsoft.com/office/drawing/2014/main" id="{1F19F82A-B901-5F49-86A7-DCEB29257517}"/>
              </a:ext>
            </a:extLst>
          </p:cNvPr>
          <p:cNvCxnSpPr>
            <a:cxnSpLocks/>
          </p:cNvCxnSpPr>
          <p:nvPr/>
        </p:nvCxnSpPr>
        <p:spPr>
          <a:xfrm flipV="1">
            <a:off x="252000" y="4630393"/>
            <a:ext cx="8640000" cy="1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B64D8E2-55D6-4749-AB3C-725A0387B5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77650" y="4766073"/>
            <a:ext cx="514350" cy="273844"/>
          </a:xfrm>
          <a:prstGeom prst="rect">
            <a:avLst/>
          </a:prstGeom>
        </p:spPr>
        <p:txBody>
          <a:bodyPr anchor="ctr"/>
          <a:lstStyle>
            <a:lvl1pPr algn="r">
              <a:defRPr sz="900" b="0" i="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fld id="{176BA141-8D4A-8A46-AC80-2A1980DE5543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D29AC407-514D-9945-AB6D-730020BBCD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2000" y="1369220"/>
            <a:ext cx="8640000" cy="3161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
Zweite Ebene
Dritte Ebene
Vierte Ebene
Fünfte Ebene</a:t>
            </a:r>
            <a:endParaRPr lang="en-US" dirty="0"/>
          </a:p>
        </p:txBody>
      </p:sp>
      <p:pic>
        <p:nvPicPr>
          <p:cNvPr id="8" name="Grafik 7" descr="Ein Bild, das Hocker, Tisch enthält.&#10;&#10;Automatisch generierte Beschreibung">
            <a:extLst>
              <a:ext uri="{FF2B5EF4-FFF2-40B4-BE49-F238E27FC236}">
                <a16:creationId xmlns:a16="http://schemas.microsoft.com/office/drawing/2014/main" id="{AC2B2EE1-0300-EA41-8ED9-C9119829B48A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141" b="18858"/>
          <a:stretch/>
        </p:blipFill>
        <p:spPr>
          <a:xfrm>
            <a:off x="252000" y="4677527"/>
            <a:ext cx="654306" cy="425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0235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</p:sldLayoutIdLst>
  <p:hf hdr="0" ftr="0" dt="0"/>
  <p:txStyles>
    <p:titleStyle>
      <a:lvl1pPr algn="l" defTabSz="685783" rtl="0" eaLnBrk="1" latinLnBrk="0" hangingPunct="1">
        <a:lnSpc>
          <a:spcPct val="90000"/>
        </a:lnSpc>
        <a:spcBef>
          <a:spcPct val="0"/>
        </a:spcBef>
        <a:buNone/>
        <a:defRPr sz="2800" b="0" i="0" kern="1200">
          <a:solidFill>
            <a:srgbClr val="135399"/>
          </a:solidFill>
          <a:latin typeface="Roboto Light" panose="02000000000000000000" pitchFamily="2" charset="0"/>
          <a:ea typeface="Roboto Light" panose="02000000000000000000" pitchFamily="2" charset="0"/>
          <a:cs typeface="Roboto Light" panose="02000000000000000000" pitchFamily="2" charset="0"/>
        </a:defRPr>
      </a:lvl1pPr>
    </p:titleStyle>
    <p:bodyStyle>
      <a:lvl1pPr marL="171446" indent="-171446" algn="l" defTabSz="685783" rtl="0" eaLnBrk="1" latinLnBrk="0" hangingPunct="1">
        <a:lnSpc>
          <a:spcPct val="90000"/>
        </a:lnSpc>
        <a:spcBef>
          <a:spcPts val="750"/>
        </a:spcBef>
        <a:buFont typeface="Symbol" pitchFamily="2" charset="2"/>
        <a:buChar char="-"/>
        <a:defRPr sz="2100" b="0" i="0" kern="1200">
          <a:solidFill>
            <a:srgbClr val="3D3D3B"/>
          </a:solidFill>
          <a:latin typeface="Roboto Light" panose="02000000000000000000" pitchFamily="2" charset="0"/>
          <a:ea typeface="Roboto Light" panose="02000000000000000000" pitchFamily="2" charset="0"/>
          <a:cs typeface="Roboto Light" panose="02000000000000000000" pitchFamily="2" charset="0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278489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</p:sldLayoutIdLst>
  <p:txStyles>
    <p:titleStyle>
      <a:lvl1pPr algn="l" defTabSz="914378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8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2" indent="-228594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8" indent="-228594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13" Type="http://schemas.openxmlformats.org/officeDocument/2006/relationships/image" Target="../media/image45.png"/><Relationship Id="rId3" Type="http://schemas.openxmlformats.org/officeDocument/2006/relationships/image" Target="../media/image39.png"/><Relationship Id="rId7" Type="http://schemas.openxmlformats.org/officeDocument/2006/relationships/image" Target="../media/image31.png"/><Relationship Id="rId12" Type="http://schemas.openxmlformats.org/officeDocument/2006/relationships/image" Target="../media/image44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11" Type="http://schemas.openxmlformats.org/officeDocument/2006/relationships/image" Target="../media/image43.png"/><Relationship Id="rId5" Type="http://schemas.openxmlformats.org/officeDocument/2006/relationships/image" Target="../media/image41.png"/><Relationship Id="rId10" Type="http://schemas.openxmlformats.org/officeDocument/2006/relationships/image" Target="../media/image34.svg"/><Relationship Id="rId4" Type="http://schemas.openxmlformats.org/officeDocument/2006/relationships/image" Target="../media/image40.png"/><Relationship Id="rId9" Type="http://schemas.openxmlformats.org/officeDocument/2006/relationships/image" Target="../media/image33.png"/><Relationship Id="rId14" Type="http://schemas.openxmlformats.org/officeDocument/2006/relationships/image" Target="../media/image46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2.png"/><Relationship Id="rId7" Type="http://schemas.openxmlformats.org/officeDocument/2006/relationships/hyperlink" Target="https://support.microsoft.com/de-de/office/aktivieren-von-onedrive-backup-4e44ceab-bcdf-4d17-9ae0-6f00f6080adb" TargetMode="External"/><Relationship Id="rId12" Type="http://schemas.openxmlformats.org/officeDocument/2006/relationships/image" Target="../media/image50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uria.europa.eu/jcms/upload/docs/application/pdf/2020-07/cp200091de.pdf" TargetMode="External"/><Relationship Id="rId11" Type="http://schemas.openxmlformats.org/officeDocument/2006/relationships/image" Target="../media/image49.png"/><Relationship Id="rId5" Type="http://schemas.openxmlformats.org/officeDocument/2006/relationships/hyperlink" Target="https://www.datenschutz-berlin.de/" TargetMode="External"/><Relationship Id="rId10" Type="http://schemas.openxmlformats.org/officeDocument/2006/relationships/image" Target="../media/image48.png"/><Relationship Id="rId4" Type="http://schemas.openxmlformats.org/officeDocument/2006/relationships/image" Target="../media/image23.svg"/><Relationship Id="rId9" Type="http://schemas.openxmlformats.org/officeDocument/2006/relationships/image" Target="../media/image32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23.sv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svg"/><Relationship Id="rId7" Type="http://schemas.openxmlformats.org/officeDocument/2006/relationships/image" Target="../media/image18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Relationship Id="rId9" Type="http://schemas.openxmlformats.org/officeDocument/2006/relationships/image" Target="../media/image20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7" Type="http://schemas.openxmlformats.org/officeDocument/2006/relationships/image" Target="../media/image23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png"/><Relationship Id="rId5" Type="http://schemas.openxmlformats.org/officeDocument/2006/relationships/hyperlink" Target="https://de.statista.com/statistik/daten/studie/77226/umfrage/internetnutzer---verbreitung-von-office-software-in-deutschland/" TargetMode="External"/><Relationship Id="rId4" Type="http://schemas.openxmlformats.org/officeDocument/2006/relationships/hyperlink" Target="https://www.stifter-helfen.de/microsoft/produkte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5" Type="http://schemas.openxmlformats.org/officeDocument/2006/relationships/hyperlink" Target="http://www.eusprig.org/index.htm" TargetMode="External"/><Relationship Id="rId4" Type="http://schemas.openxmlformats.org/officeDocument/2006/relationships/hyperlink" Target="https://arxiv.org/pdf/0711.0538.pdf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www.tandfonline.com/doi/full/10.1080/00031305.2017.1375989?scroll=top&amp;needAccess=true" TargetMode="External"/><Relationship Id="rId4" Type="http://schemas.openxmlformats.org/officeDocument/2006/relationships/image" Target="../media/image23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support.microsoft.com/de-de/office/excel-funktionen-nach-kategorie-5f91f4e9-7b42-46d2-9bd1-63f26a86c0eb" TargetMode="External"/><Relationship Id="rId3" Type="http://schemas.openxmlformats.org/officeDocument/2006/relationships/image" Target="../media/image25.png"/><Relationship Id="rId7" Type="http://schemas.openxmlformats.org/officeDocument/2006/relationships/image" Target="../media/image23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openxmlformats.org/officeDocument/2006/relationships/image" Target="../media/image34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image" Target="../media/image35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10" Type="http://schemas.openxmlformats.org/officeDocument/2006/relationships/image" Target="../media/image34.svg"/><Relationship Id="rId4" Type="http://schemas.openxmlformats.org/officeDocument/2006/relationships/image" Target="../media/image36.png"/><Relationship Id="rId9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6AFFEAE-814A-864B-8977-599084B26E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4650" y="841772"/>
            <a:ext cx="8394700" cy="1790700"/>
          </a:xfrm>
        </p:spPr>
        <p:txBody>
          <a:bodyPr/>
          <a:lstStyle/>
          <a:p>
            <a:r>
              <a:rPr lang="de-DE" dirty="0"/>
              <a:t>Grundlagen Datenmanagement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62263BC5-DC54-074E-BB1E-B46153636DF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dirty="0"/>
              <a:t>Praktische Übung: Alles Excel?</a:t>
            </a:r>
          </a:p>
          <a:p>
            <a:endParaRPr lang="de-DE" dirty="0"/>
          </a:p>
          <a:p>
            <a:endParaRPr lang="de-DE" dirty="0"/>
          </a:p>
          <a:p>
            <a:r>
              <a:rPr lang="de-DE" i="1" dirty="0"/>
              <a:t>- 60 min - 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747DB739-0955-D94F-8D24-1E2141ACBA20}"/>
              </a:ext>
            </a:extLst>
          </p:cNvPr>
          <p:cNvSpPr/>
          <p:nvPr/>
        </p:nvSpPr>
        <p:spPr>
          <a:xfrm>
            <a:off x="2906160" y="4731449"/>
            <a:ext cx="3172663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050" i="1" dirty="0">
                <a:latin typeface="Roboto Light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Nina Hauser, </a:t>
            </a:r>
            <a:r>
              <a:rPr lang="de-DE" sz="1050" i="1" dirty="0" err="1">
                <a:latin typeface="Roboto Light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CorrelAid</a:t>
            </a:r>
            <a:r>
              <a:rPr lang="de-DE" sz="1050" i="1" dirty="0">
                <a:latin typeface="Roboto Light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e.V., 2021. Lizenz: CC BY 4.0</a:t>
            </a:r>
            <a:r>
              <a:rPr lang="de-DE" sz="760" dirty="0"/>
              <a:t> </a:t>
            </a:r>
            <a:endParaRPr lang="en-GB" sz="760" dirty="0"/>
          </a:p>
        </p:txBody>
      </p:sp>
    </p:spTree>
    <p:extLst>
      <p:ext uri="{BB962C8B-B14F-4D97-AF65-F5344CB8AC3E}">
        <p14:creationId xmlns:p14="http://schemas.microsoft.com/office/powerpoint/2010/main" val="33114687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571E9A2-C9F4-EC48-9242-109F168374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Damit Daten nicht später verändert oder gelöscht werden, ist es sinnvoll Zellen zu sperren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D34B365-5F66-6340-83EB-9C19ECE7C7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2768"/>
          <a:stretch/>
        </p:blipFill>
        <p:spPr>
          <a:xfrm>
            <a:off x="853558" y="1257303"/>
            <a:ext cx="4333644" cy="1353427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D8AABC1A-8424-B747-B48E-BB4121BEBF88}"/>
              </a:ext>
            </a:extLst>
          </p:cNvPr>
          <p:cNvSpPr/>
          <p:nvPr/>
        </p:nvSpPr>
        <p:spPr>
          <a:xfrm>
            <a:off x="3575188" y="1257303"/>
            <a:ext cx="578531" cy="19534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DDF9AAB5-6C34-7242-8345-0083E5B642FA}"/>
              </a:ext>
            </a:extLst>
          </p:cNvPr>
          <p:cNvSpPr/>
          <p:nvPr/>
        </p:nvSpPr>
        <p:spPr>
          <a:xfrm>
            <a:off x="3713940" y="1423350"/>
            <a:ext cx="578531" cy="19534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C9871A45-0DE1-A747-8B47-B68F2D8A1D9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6961"/>
          <a:stretch/>
        </p:blipFill>
        <p:spPr>
          <a:xfrm>
            <a:off x="6084261" y="1257303"/>
            <a:ext cx="1934512" cy="1309619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7BF819E7-7FFA-5B4C-9E93-1B58166E24D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7372" r="33369"/>
          <a:stretch/>
        </p:blipFill>
        <p:spPr>
          <a:xfrm>
            <a:off x="1887040" y="2776777"/>
            <a:ext cx="3300162" cy="1177242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36131E35-76C9-D34E-8B43-15339142CF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0070" y="2684381"/>
            <a:ext cx="2789446" cy="1908320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4BDA3358-D2FD-DE40-9F02-19C8A42AC3BA}"/>
              </a:ext>
            </a:extLst>
          </p:cNvPr>
          <p:cNvSpPr/>
          <p:nvPr/>
        </p:nvSpPr>
        <p:spPr>
          <a:xfrm>
            <a:off x="4469728" y="3055169"/>
            <a:ext cx="289266" cy="38251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2" name="Grafik 11" descr="Pfeil: Nach links drehen mit einfarbiger Füllung">
            <a:extLst>
              <a:ext uri="{FF2B5EF4-FFF2-40B4-BE49-F238E27FC236}">
                <a16:creationId xmlns:a16="http://schemas.microsoft.com/office/drawing/2014/main" id="{CB870754-E5E7-2C4C-AC3B-EFBA3066A1D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6200000">
            <a:off x="993305" y="2669441"/>
            <a:ext cx="914400" cy="914400"/>
          </a:xfrm>
          <a:prstGeom prst="rect">
            <a:avLst/>
          </a:prstGeom>
        </p:spPr>
      </p:pic>
      <p:pic>
        <p:nvPicPr>
          <p:cNvPr id="13" name="Grafik 12" descr="Pfeil: Leichte Kurve mit einfarbiger Füllung">
            <a:extLst>
              <a:ext uri="{FF2B5EF4-FFF2-40B4-BE49-F238E27FC236}">
                <a16:creationId xmlns:a16="http://schemas.microsoft.com/office/drawing/2014/main" id="{1227919F-8995-BE49-BAC4-C2F62309E80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169861" y="2823407"/>
            <a:ext cx="914400" cy="914400"/>
          </a:xfrm>
          <a:prstGeom prst="rect">
            <a:avLst/>
          </a:prstGeom>
        </p:spPr>
      </p:pic>
      <p:pic>
        <p:nvPicPr>
          <p:cNvPr id="14" name="Grafik 13" descr="Pfeil: Leichte Kurve mit einfarbiger Füllung">
            <a:extLst>
              <a:ext uri="{FF2B5EF4-FFF2-40B4-BE49-F238E27FC236}">
                <a16:creationId xmlns:a16="http://schemas.microsoft.com/office/drawing/2014/main" id="{0971C7E5-2C7F-9542-8A6A-44D46605EC1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172187" y="1423350"/>
            <a:ext cx="914400" cy="914400"/>
          </a:xfrm>
          <a:prstGeom prst="rect">
            <a:avLst/>
          </a:prstGeom>
        </p:spPr>
      </p:pic>
      <p:pic>
        <p:nvPicPr>
          <p:cNvPr id="16" name="Grafik 15" descr="Marke 1 mit einfarbiger Füllung">
            <a:extLst>
              <a:ext uri="{FF2B5EF4-FFF2-40B4-BE49-F238E27FC236}">
                <a16:creationId xmlns:a16="http://schemas.microsoft.com/office/drawing/2014/main" id="{AD6BCD01-79CC-0F4A-AFDE-87099604DAD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94979" y="1253533"/>
            <a:ext cx="658579" cy="658579"/>
          </a:xfrm>
          <a:prstGeom prst="rect">
            <a:avLst/>
          </a:prstGeom>
        </p:spPr>
      </p:pic>
      <p:pic>
        <p:nvPicPr>
          <p:cNvPr id="17" name="Grafik 16" descr="Abzeichen mit einfarbiger Füllung">
            <a:extLst>
              <a:ext uri="{FF2B5EF4-FFF2-40B4-BE49-F238E27FC236}">
                <a16:creationId xmlns:a16="http://schemas.microsoft.com/office/drawing/2014/main" id="{2ABBD5C2-9C2A-714E-9BAA-823FCF52C18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>
          <a:xfrm>
            <a:off x="194979" y="2776777"/>
            <a:ext cx="658579" cy="658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1275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8C7A4E-56BF-5D4B-A907-DF90953CB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Form der Versionskontrolle gibt über Speichereinstellung und die Nutzung von OneDrive</a:t>
            </a:r>
          </a:p>
        </p:txBody>
      </p:sp>
      <p:pic>
        <p:nvPicPr>
          <p:cNvPr id="6146" name="Picture 2" descr="OneDrive aktuelle Störungen und Probleme | Allestörungen">
            <a:extLst>
              <a:ext uri="{FF2B5EF4-FFF2-40B4-BE49-F238E27FC236}">
                <a16:creationId xmlns:a16="http://schemas.microsoft.com/office/drawing/2014/main" id="{93D2787D-785A-7041-A036-D6D7575820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6063" y="3628564"/>
            <a:ext cx="3155058" cy="994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bgerundetes Rechteck 5">
            <a:extLst>
              <a:ext uri="{FF2B5EF4-FFF2-40B4-BE49-F238E27FC236}">
                <a16:creationId xmlns:a16="http://schemas.microsoft.com/office/drawing/2014/main" id="{8B10D78C-23CE-E346-A61E-7899513D1146}"/>
              </a:ext>
            </a:extLst>
          </p:cNvPr>
          <p:cNvSpPr/>
          <p:nvPr/>
        </p:nvSpPr>
        <p:spPr>
          <a:xfrm rot="1074750">
            <a:off x="4311329" y="3299188"/>
            <a:ext cx="1302572" cy="791324"/>
          </a:xfrm>
          <a:prstGeom prst="roundRect">
            <a:avLst/>
          </a:prstGeom>
          <a:noFill/>
          <a:ln w="28575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rgbClr val="C0000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Problem: </a:t>
            </a:r>
            <a:r>
              <a:rPr lang="en-GB" sz="1400" dirty="0" err="1">
                <a:solidFill>
                  <a:srgbClr val="C0000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Datenschutz</a:t>
            </a:r>
            <a:endParaRPr lang="en-GB" sz="1400" dirty="0">
              <a:solidFill>
                <a:srgbClr val="C00000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pic>
        <p:nvPicPr>
          <p:cNvPr id="7" name="Grafik 6" descr="Roboter">
            <a:extLst>
              <a:ext uri="{FF2B5EF4-FFF2-40B4-BE49-F238E27FC236}">
                <a16:creationId xmlns:a16="http://schemas.microsoft.com/office/drawing/2014/main" id="{91053AD2-A84C-0248-AB11-5B3A634A35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98813" y="3644385"/>
            <a:ext cx="914400" cy="1018506"/>
          </a:xfrm>
          <a:prstGeom prst="rect">
            <a:avLst/>
          </a:prstGeom>
        </p:spPr>
      </p:pic>
      <p:sp>
        <p:nvSpPr>
          <p:cNvPr id="8" name="Rounded Rectangular Callout 13">
            <a:extLst>
              <a:ext uri="{FF2B5EF4-FFF2-40B4-BE49-F238E27FC236}">
                <a16:creationId xmlns:a16="http://schemas.microsoft.com/office/drawing/2014/main" id="{5A432C55-3C83-C245-BE2E-93D1115E22CF}"/>
              </a:ext>
            </a:extLst>
          </p:cNvPr>
          <p:cNvSpPr/>
          <p:nvPr/>
        </p:nvSpPr>
        <p:spPr>
          <a:xfrm>
            <a:off x="5704023" y="2670643"/>
            <a:ext cx="3302291" cy="973743"/>
          </a:xfrm>
          <a:prstGeom prst="wedgeRoundRectCallout">
            <a:avLst>
              <a:gd name="adj1" fmla="val 23899"/>
              <a:gd name="adj2" fmla="val 59350"/>
              <a:gd name="adj3" fmla="val 16667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Das Risiko ist allerdings bei OneDrive-Servern in der EU gering und kann mit einer Verschlüsselung fast vollständig eliminiert werden. Auch wir haben dazu die </a:t>
            </a:r>
            <a:r>
              <a:rPr lang="de-DE" sz="1000" dirty="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  <a:hlinkClick r:id="rId5"/>
              </a:rPr>
              <a:t>Berliner Datenschutzbeauftragen </a:t>
            </a:r>
            <a:r>
              <a:rPr lang="de-DE" sz="1000" dirty="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befragt. Mehr Informationen dazu unter </a:t>
            </a:r>
            <a:r>
              <a:rPr lang="de-DE" sz="1000" dirty="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  <a:hlinkClick r:id="rId6"/>
              </a:rPr>
              <a:t>EuGH-Urteil Schrems</a:t>
            </a:r>
            <a:r>
              <a:rPr lang="de-DE" sz="1000" dirty="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II. Die Anleitung zur Einrichtung gibt es </a:t>
            </a:r>
            <a:r>
              <a:rPr lang="de-DE" sz="1000" dirty="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  <a:hlinkClick r:id="rId7"/>
              </a:rPr>
              <a:t>hie</a:t>
            </a:r>
            <a:r>
              <a:rPr lang="de-DE" sz="1000" dirty="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r.</a:t>
            </a:r>
          </a:p>
        </p:txBody>
      </p:sp>
      <p:pic>
        <p:nvPicPr>
          <p:cNvPr id="9" name="Grafik 8" descr="Pfeil: Nach links drehen mit einfarbiger Füllung">
            <a:extLst>
              <a:ext uri="{FF2B5EF4-FFF2-40B4-BE49-F238E27FC236}">
                <a16:creationId xmlns:a16="http://schemas.microsoft.com/office/drawing/2014/main" id="{13DD45E7-17F3-954C-A8F7-9459180DB09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7085111">
            <a:off x="1110669" y="3171364"/>
            <a:ext cx="914400" cy="914400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4D81C7AE-EEAC-7542-B9F4-4D24DBB29B2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2000" y="1225157"/>
            <a:ext cx="1770903" cy="1868833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C7910345-3DB4-FF49-AC16-34E299737D2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92705" y="1229728"/>
            <a:ext cx="3161830" cy="1864262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B8D18924-AC2B-F349-868A-B6209BAC729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303307" y="1226886"/>
            <a:ext cx="3711323" cy="1419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075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0F5644A-00EA-2740-BAA0-155CABBBF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Aus Datenschutzgründen sollten Excel mit sensiblen Daten passwortgeschützt sein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0CA0689-FC98-7C4D-8357-FC365D5472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000" y="1257303"/>
            <a:ext cx="2270373" cy="3242511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C6129E0E-78D6-994E-AC50-36E0C6B80C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9990" y="1941768"/>
            <a:ext cx="3454907" cy="1812084"/>
          </a:xfrm>
          <a:prstGeom prst="rect">
            <a:avLst/>
          </a:prstGeom>
        </p:spPr>
      </p:pic>
      <p:pic>
        <p:nvPicPr>
          <p:cNvPr id="6" name="Grafik 5" descr="Pfeil: Leichte Kurve mit einfarbiger Füllung">
            <a:extLst>
              <a:ext uri="{FF2B5EF4-FFF2-40B4-BE49-F238E27FC236}">
                <a16:creationId xmlns:a16="http://schemas.microsoft.com/office/drawing/2014/main" id="{238C6C2E-A03B-5345-AEA9-3DCD8ED065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43981" y="2390610"/>
            <a:ext cx="914400" cy="914400"/>
          </a:xfrm>
          <a:prstGeom prst="rect">
            <a:avLst/>
          </a:prstGeom>
        </p:spPr>
      </p:pic>
      <p:pic>
        <p:nvPicPr>
          <p:cNvPr id="7" name="Grafik 6" descr="Roboter">
            <a:extLst>
              <a:ext uri="{FF2B5EF4-FFF2-40B4-BE49-F238E27FC236}">
                <a16:creationId xmlns:a16="http://schemas.microsoft.com/office/drawing/2014/main" id="{92F03257-1900-564E-911F-59A94813860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798813" y="3644385"/>
            <a:ext cx="914400" cy="1018506"/>
          </a:xfrm>
          <a:prstGeom prst="rect">
            <a:avLst/>
          </a:prstGeom>
        </p:spPr>
      </p:pic>
      <p:sp>
        <p:nvSpPr>
          <p:cNvPr id="8" name="Rounded Rectangular Callout 13">
            <a:extLst>
              <a:ext uri="{FF2B5EF4-FFF2-40B4-BE49-F238E27FC236}">
                <a16:creationId xmlns:a16="http://schemas.microsoft.com/office/drawing/2014/main" id="{9D1A1ADD-6516-4541-BDA5-388B3821ADF5}"/>
              </a:ext>
            </a:extLst>
          </p:cNvPr>
          <p:cNvSpPr/>
          <p:nvPr/>
        </p:nvSpPr>
        <p:spPr>
          <a:xfrm>
            <a:off x="7403690" y="2900588"/>
            <a:ext cx="1602624" cy="743797"/>
          </a:xfrm>
          <a:prstGeom prst="wedgeRoundRectCallout">
            <a:avLst>
              <a:gd name="adj1" fmla="val 16260"/>
              <a:gd name="adj2" fmla="val 66182"/>
              <a:gd name="adj3" fmla="val 16667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Ob das ausreicht, um das </a:t>
            </a:r>
            <a:r>
              <a:rPr lang="de-DE" sz="1000" dirty="0" err="1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Schrems</a:t>
            </a:r>
            <a:r>
              <a:rPr lang="de-DE" sz="1000" dirty="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II Urteil zu umgehen, ist zweifelhaft.</a:t>
            </a:r>
          </a:p>
        </p:txBody>
      </p:sp>
    </p:spTree>
    <p:extLst>
      <p:ext uri="{BB962C8B-B14F-4D97-AF65-F5344CB8AC3E}">
        <p14:creationId xmlns:p14="http://schemas.microsoft.com/office/powerpoint/2010/main" val="8178933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747BC9E4-7492-4A70-B0AD-BA0908A7D3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106" y="263131"/>
            <a:ext cx="8618894" cy="994172"/>
          </a:xfrm>
        </p:spPr>
        <p:txBody>
          <a:bodyPr/>
          <a:lstStyle/>
          <a:p>
            <a:r>
              <a:rPr lang="en-US" dirty="0"/>
              <a:t>Und so </a:t>
            </a:r>
            <a:r>
              <a:rPr lang="en-US" dirty="0" err="1"/>
              <a:t>kann</a:t>
            </a:r>
            <a:r>
              <a:rPr lang="en-US" dirty="0"/>
              <a:t> </a:t>
            </a:r>
            <a:r>
              <a:rPr lang="en-US" dirty="0" err="1"/>
              <a:t>eine</a:t>
            </a:r>
            <a:r>
              <a:rPr lang="en-US" dirty="0"/>
              <a:t> Excel </a:t>
            </a:r>
            <a:r>
              <a:rPr lang="en-US" dirty="0" err="1"/>
              <a:t>dann</a:t>
            </a:r>
            <a:r>
              <a:rPr lang="en-US" dirty="0"/>
              <a:t> </a:t>
            </a:r>
            <a:r>
              <a:rPr lang="en-US" dirty="0" err="1"/>
              <a:t>aussehen</a:t>
            </a:r>
            <a:r>
              <a:rPr lang="en-US" dirty="0"/>
              <a:t>:</a:t>
            </a:r>
          </a:p>
        </p:txBody>
      </p:sp>
      <p:pic>
        <p:nvPicPr>
          <p:cNvPr id="2" name="Grafik 1" descr="Ein Bild, das Tisch enthält.&#10;&#10;Automatisch generierte Beschreibung">
            <a:extLst>
              <a:ext uri="{FF2B5EF4-FFF2-40B4-BE49-F238E27FC236}">
                <a16:creationId xmlns:a16="http://schemas.microsoft.com/office/drawing/2014/main" id="{C1CE1F2E-BCCC-ED47-A8DA-1155FDAC33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4411" y="1029047"/>
            <a:ext cx="6275178" cy="35454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9094964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B1329E-9B1E-2143-8EA5-D23A33ABC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Für kleine Datensätze, die nur selten Updates benötigen, ist oft auch Excel ausreichend</a:t>
            </a:r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1505E5B1-5286-2941-AEAB-D620CC88C82F}"/>
              </a:ext>
            </a:extLst>
          </p:cNvPr>
          <p:cNvGrpSpPr/>
          <p:nvPr/>
        </p:nvGrpSpPr>
        <p:grpSpPr>
          <a:xfrm>
            <a:off x="249135" y="1416792"/>
            <a:ext cx="3821159" cy="3100586"/>
            <a:chOff x="900645" y="1257303"/>
            <a:chExt cx="4335345" cy="3100586"/>
          </a:xfrm>
        </p:grpSpPr>
        <p:sp>
          <p:nvSpPr>
            <p:cNvPr id="7" name="Abgerundetes Rechteck 6">
              <a:extLst>
                <a:ext uri="{FF2B5EF4-FFF2-40B4-BE49-F238E27FC236}">
                  <a16:creationId xmlns:a16="http://schemas.microsoft.com/office/drawing/2014/main" id="{68056A16-466D-3241-8DFF-796E9F11ACD1}"/>
                </a:ext>
              </a:extLst>
            </p:cNvPr>
            <p:cNvSpPr/>
            <p:nvPr/>
          </p:nvSpPr>
          <p:spPr>
            <a:xfrm>
              <a:off x="1344723" y="1257303"/>
              <a:ext cx="3878787" cy="360000"/>
            </a:xfrm>
            <a:prstGeom prst="round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400">
                  <a:latin typeface="Roboto Light" panose="02000000000000000000" pitchFamily="2" charset="0"/>
                  <a:ea typeface="Roboto Light" panose="02000000000000000000" pitchFamily="2" charset="0"/>
                </a:rPr>
                <a:t>Excel</a:t>
              </a:r>
            </a:p>
          </p:txBody>
        </p:sp>
        <p:sp>
          <p:nvSpPr>
            <p:cNvPr id="8" name="Abgerundetes Rechteck 7">
              <a:extLst>
                <a:ext uri="{FF2B5EF4-FFF2-40B4-BE49-F238E27FC236}">
                  <a16:creationId xmlns:a16="http://schemas.microsoft.com/office/drawing/2014/main" id="{CF074E4B-B1EC-0E47-8EE3-C4C175217CD2}"/>
                </a:ext>
              </a:extLst>
            </p:cNvPr>
            <p:cNvSpPr/>
            <p:nvPr/>
          </p:nvSpPr>
          <p:spPr>
            <a:xfrm>
              <a:off x="1344723" y="2555596"/>
              <a:ext cx="3878787" cy="864000"/>
            </a:xfrm>
            <a:prstGeom prst="roundRect">
              <a:avLst/>
            </a:prstGeom>
            <a:noFill/>
            <a:ln w="12700">
              <a:solidFill>
                <a:schemeClr val="accent3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50">
                  <a:solidFill>
                    <a:schemeClr val="accent3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Onlineversionen ermöglichen Kollaborationen</a:t>
              </a:r>
            </a:p>
            <a:p>
              <a:pPr algn="ctr"/>
              <a:r>
                <a:rPr lang="de-DE" sz="1050">
                  <a:solidFill>
                    <a:schemeClr val="accent3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Geringe Zugangshürden für versch. Nutzer:innen</a:t>
              </a:r>
            </a:p>
            <a:p>
              <a:pPr algn="ctr"/>
              <a:r>
                <a:rPr lang="de-DE" sz="1050">
                  <a:solidFill>
                    <a:schemeClr val="accent3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Integration mit fast allen Tools</a:t>
              </a:r>
            </a:p>
            <a:p>
              <a:pPr algn="ctr"/>
              <a:r>
                <a:rPr lang="de-DE" sz="1050">
                  <a:solidFill>
                    <a:schemeClr val="accent3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Kostengünstige Anschaffung</a:t>
              </a:r>
            </a:p>
          </p:txBody>
        </p:sp>
        <p:sp>
          <p:nvSpPr>
            <p:cNvPr id="9" name="Abgerundetes Rechteck 8">
              <a:extLst>
                <a:ext uri="{FF2B5EF4-FFF2-40B4-BE49-F238E27FC236}">
                  <a16:creationId xmlns:a16="http://schemas.microsoft.com/office/drawing/2014/main" id="{C5F1BD5B-D14D-CA45-B86D-A567AA066557}"/>
                </a:ext>
              </a:extLst>
            </p:cNvPr>
            <p:cNvSpPr/>
            <p:nvPr/>
          </p:nvSpPr>
          <p:spPr>
            <a:xfrm>
              <a:off x="1344405" y="3493889"/>
              <a:ext cx="3891585" cy="864000"/>
            </a:xfrm>
            <a:prstGeom prst="roundRect">
              <a:avLst/>
            </a:prstGeom>
            <a:noFill/>
            <a:ln w="12700">
              <a:solidFill>
                <a:srgbClr val="B35A7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50">
                  <a:solidFill>
                    <a:srgbClr val="B35A76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Rudimentäre Eingabekontrolle</a:t>
              </a:r>
            </a:p>
            <a:p>
              <a:pPr algn="ctr"/>
              <a:r>
                <a:rPr lang="de-DE" sz="1050">
                  <a:solidFill>
                    <a:srgbClr val="B35A76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Schutz- und Nutzungsrechte oft nicht ausreichend</a:t>
              </a:r>
            </a:p>
            <a:p>
              <a:pPr algn="ctr"/>
              <a:r>
                <a:rPr lang="de-DE" sz="1050">
                  <a:solidFill>
                    <a:srgbClr val="B35A76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Geringes Automatisierungspotenzial für Reports</a:t>
              </a:r>
            </a:p>
            <a:p>
              <a:pPr algn="ctr"/>
              <a:r>
                <a:rPr lang="de-DE" sz="1050">
                  <a:solidFill>
                    <a:srgbClr val="B35A76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Funktionalitäten begrenzt</a:t>
              </a:r>
            </a:p>
          </p:txBody>
        </p:sp>
        <p:pic>
          <p:nvPicPr>
            <p:cNvPr id="10" name="Grafik 9" descr="Kundenbewertung">
              <a:extLst>
                <a:ext uri="{FF2B5EF4-FFF2-40B4-BE49-F238E27FC236}">
                  <a16:creationId xmlns:a16="http://schemas.microsoft.com/office/drawing/2014/main" id="{C849ECD4-4E0D-5C49-B19E-498E2EF9550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900645" y="1263008"/>
              <a:ext cx="360000" cy="360000"/>
            </a:xfrm>
            <a:prstGeom prst="rect">
              <a:avLst/>
            </a:prstGeom>
          </p:spPr>
        </p:pic>
        <p:pic>
          <p:nvPicPr>
            <p:cNvPr id="11" name="Grafik 10" descr="Hinzufügen">
              <a:extLst>
                <a:ext uri="{FF2B5EF4-FFF2-40B4-BE49-F238E27FC236}">
                  <a16:creationId xmlns:a16="http://schemas.microsoft.com/office/drawing/2014/main" id="{EA60AA41-ED02-284F-A2DE-CC5566AE020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01826" y="2797422"/>
              <a:ext cx="360000" cy="360000"/>
            </a:xfrm>
            <a:prstGeom prst="rect">
              <a:avLst/>
            </a:prstGeom>
          </p:spPr>
        </p:pic>
        <p:pic>
          <p:nvPicPr>
            <p:cNvPr id="12" name="Grafik 11" descr="Hinzufügen">
              <a:extLst>
                <a:ext uri="{FF2B5EF4-FFF2-40B4-BE49-F238E27FC236}">
                  <a16:creationId xmlns:a16="http://schemas.microsoft.com/office/drawing/2014/main" id="{11727F96-CC6D-B847-ACA8-E54D4CCA30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t="43210" b="44090"/>
            <a:stretch/>
          </p:blipFill>
          <p:spPr>
            <a:xfrm>
              <a:off x="900645" y="3903029"/>
              <a:ext cx="360000" cy="45719"/>
            </a:xfrm>
            <a:prstGeom prst="rect">
              <a:avLst/>
            </a:prstGeom>
          </p:spPr>
        </p:pic>
        <p:sp>
          <p:nvSpPr>
            <p:cNvPr id="13" name="Abgerundetes Rechteck 12">
              <a:extLst>
                <a:ext uri="{FF2B5EF4-FFF2-40B4-BE49-F238E27FC236}">
                  <a16:creationId xmlns:a16="http://schemas.microsoft.com/office/drawing/2014/main" id="{0A963CF3-AF41-4144-A0DC-46CDD0B2F14B}"/>
                </a:ext>
              </a:extLst>
            </p:cNvPr>
            <p:cNvSpPr/>
            <p:nvPr/>
          </p:nvSpPr>
          <p:spPr>
            <a:xfrm>
              <a:off x="1334418" y="1617303"/>
              <a:ext cx="3891584" cy="864000"/>
            </a:xfrm>
            <a:prstGeom prst="roundRect">
              <a:avLst/>
            </a:prstGeom>
            <a:noFill/>
            <a:ln w="12700">
              <a:solidFill>
                <a:schemeClr val="tx2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50">
                  <a:solidFill>
                    <a:schemeClr val="tx2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Excel bietet als kostengünstiges Office-Tool eine gute Möglichkeit kleine Datensätze, an denen nur eine oder sehr wenige Personen arbeiten, abzubilden.</a:t>
              </a:r>
            </a:p>
          </p:txBody>
        </p:sp>
      </p:grp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C04225B1-3162-0544-9C73-C6BAF0859A12}"/>
              </a:ext>
            </a:extLst>
          </p:cNvPr>
          <p:cNvGrpSpPr/>
          <p:nvPr/>
        </p:nvGrpSpPr>
        <p:grpSpPr>
          <a:xfrm>
            <a:off x="4572000" y="1416792"/>
            <a:ext cx="3821159" cy="3100586"/>
            <a:chOff x="900645" y="1257303"/>
            <a:chExt cx="4335345" cy="3100586"/>
          </a:xfrm>
        </p:grpSpPr>
        <p:sp>
          <p:nvSpPr>
            <p:cNvPr id="15" name="Abgerundetes Rechteck 14">
              <a:extLst>
                <a:ext uri="{FF2B5EF4-FFF2-40B4-BE49-F238E27FC236}">
                  <a16:creationId xmlns:a16="http://schemas.microsoft.com/office/drawing/2014/main" id="{59FF5787-F541-C240-B95C-F9D5818B3599}"/>
                </a:ext>
              </a:extLst>
            </p:cNvPr>
            <p:cNvSpPr/>
            <p:nvPr/>
          </p:nvSpPr>
          <p:spPr>
            <a:xfrm>
              <a:off x="1344723" y="1257303"/>
              <a:ext cx="3878787" cy="360000"/>
            </a:xfrm>
            <a:prstGeom prst="round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400">
                  <a:latin typeface="Roboto Light" panose="02000000000000000000" pitchFamily="2" charset="0"/>
                  <a:ea typeface="Roboto Light" panose="02000000000000000000" pitchFamily="2" charset="0"/>
                </a:rPr>
                <a:t>Datenbankmanagementsystem</a:t>
              </a:r>
            </a:p>
          </p:txBody>
        </p:sp>
        <p:sp>
          <p:nvSpPr>
            <p:cNvPr id="16" name="Abgerundetes Rechteck 15">
              <a:extLst>
                <a:ext uri="{FF2B5EF4-FFF2-40B4-BE49-F238E27FC236}">
                  <a16:creationId xmlns:a16="http://schemas.microsoft.com/office/drawing/2014/main" id="{53C77853-4F87-984E-A51A-12432B1BB462}"/>
                </a:ext>
              </a:extLst>
            </p:cNvPr>
            <p:cNvSpPr/>
            <p:nvPr/>
          </p:nvSpPr>
          <p:spPr>
            <a:xfrm>
              <a:off x="1344723" y="2555596"/>
              <a:ext cx="3878787" cy="864000"/>
            </a:xfrm>
            <a:prstGeom prst="roundRect">
              <a:avLst/>
            </a:prstGeom>
            <a:noFill/>
            <a:ln w="12700">
              <a:solidFill>
                <a:schemeClr val="accent3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50">
                  <a:solidFill>
                    <a:schemeClr val="accent3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I.d.R. fortgeschrittene Schutz- und Nutzungsrechte</a:t>
              </a:r>
            </a:p>
            <a:p>
              <a:pPr algn="ctr"/>
              <a:r>
                <a:rPr lang="de-DE" sz="1050">
                  <a:solidFill>
                    <a:schemeClr val="accent3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Komplexe Abfragen möglich</a:t>
              </a:r>
            </a:p>
            <a:p>
              <a:pPr algn="ctr"/>
              <a:r>
                <a:rPr lang="de-DE" sz="1050">
                  <a:solidFill>
                    <a:schemeClr val="accent3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Automatisierung von Reportprozessen</a:t>
              </a:r>
            </a:p>
            <a:p>
              <a:pPr algn="ctr"/>
              <a:r>
                <a:rPr lang="de-DE" sz="1050">
                  <a:solidFill>
                    <a:schemeClr val="accent3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Verschiedene Datenansichten</a:t>
              </a:r>
            </a:p>
            <a:p>
              <a:pPr algn="ctr"/>
              <a:r>
                <a:rPr lang="de-DE" sz="1050">
                  <a:solidFill>
                    <a:schemeClr val="accent3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Umfangreiche Eingabekontrolle</a:t>
              </a:r>
            </a:p>
          </p:txBody>
        </p:sp>
        <p:sp>
          <p:nvSpPr>
            <p:cNvPr id="17" name="Abgerundetes Rechteck 16">
              <a:extLst>
                <a:ext uri="{FF2B5EF4-FFF2-40B4-BE49-F238E27FC236}">
                  <a16:creationId xmlns:a16="http://schemas.microsoft.com/office/drawing/2014/main" id="{A9F61021-F440-2E48-A112-AFB25F1090B8}"/>
                </a:ext>
              </a:extLst>
            </p:cNvPr>
            <p:cNvSpPr/>
            <p:nvPr/>
          </p:nvSpPr>
          <p:spPr>
            <a:xfrm>
              <a:off x="1344405" y="3493889"/>
              <a:ext cx="3891585" cy="864000"/>
            </a:xfrm>
            <a:prstGeom prst="roundRect">
              <a:avLst/>
            </a:prstGeom>
            <a:noFill/>
            <a:ln w="12700">
              <a:solidFill>
                <a:srgbClr val="B35A7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50">
                  <a:solidFill>
                    <a:srgbClr val="B35A76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Schnittstellen zur Toolintegration notwendig</a:t>
              </a:r>
            </a:p>
            <a:p>
              <a:pPr algn="ctr"/>
              <a:r>
                <a:rPr lang="de-DE" sz="1050">
                  <a:solidFill>
                    <a:srgbClr val="B35A76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Umfangreiche Planung nötig</a:t>
              </a:r>
            </a:p>
            <a:p>
              <a:pPr algn="ctr"/>
              <a:r>
                <a:rPr lang="de-DE" sz="1050">
                  <a:solidFill>
                    <a:srgbClr val="B35A76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Hoher Kostenfaktor</a:t>
              </a:r>
            </a:p>
            <a:p>
              <a:pPr algn="ctr"/>
              <a:r>
                <a:rPr lang="de-DE" sz="1050">
                  <a:solidFill>
                    <a:srgbClr val="B35A76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Verwaltung- und Maintenance-Anforderungen hoch</a:t>
              </a:r>
            </a:p>
          </p:txBody>
        </p:sp>
        <p:pic>
          <p:nvPicPr>
            <p:cNvPr id="18" name="Grafik 17" descr="Auge">
              <a:extLst>
                <a:ext uri="{FF2B5EF4-FFF2-40B4-BE49-F238E27FC236}">
                  <a16:creationId xmlns:a16="http://schemas.microsoft.com/office/drawing/2014/main" id="{986244E4-1420-2643-9D26-3BC4C910AEC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/>
          </p:blipFill>
          <p:spPr>
            <a:xfrm>
              <a:off x="900645" y="1284356"/>
              <a:ext cx="360000" cy="317303"/>
            </a:xfrm>
            <a:prstGeom prst="rect">
              <a:avLst/>
            </a:prstGeom>
          </p:spPr>
        </p:pic>
        <p:pic>
          <p:nvPicPr>
            <p:cNvPr id="19" name="Grafik 18" descr="Hinzufügen">
              <a:extLst>
                <a:ext uri="{FF2B5EF4-FFF2-40B4-BE49-F238E27FC236}">
                  <a16:creationId xmlns:a16="http://schemas.microsoft.com/office/drawing/2014/main" id="{64BAED90-3F47-AF47-A094-D69A5DE90D7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01826" y="2797422"/>
              <a:ext cx="360000" cy="360000"/>
            </a:xfrm>
            <a:prstGeom prst="rect">
              <a:avLst/>
            </a:prstGeom>
          </p:spPr>
        </p:pic>
        <p:pic>
          <p:nvPicPr>
            <p:cNvPr id="20" name="Grafik 19" descr="Hinzufügen">
              <a:extLst>
                <a:ext uri="{FF2B5EF4-FFF2-40B4-BE49-F238E27FC236}">
                  <a16:creationId xmlns:a16="http://schemas.microsoft.com/office/drawing/2014/main" id="{774B0590-0260-0F40-9D87-855FE3483E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t="43210" b="44090"/>
            <a:stretch/>
          </p:blipFill>
          <p:spPr>
            <a:xfrm>
              <a:off x="900645" y="3903029"/>
              <a:ext cx="360000" cy="45719"/>
            </a:xfrm>
            <a:prstGeom prst="rect">
              <a:avLst/>
            </a:prstGeom>
          </p:spPr>
        </p:pic>
        <p:sp>
          <p:nvSpPr>
            <p:cNvPr id="21" name="Abgerundetes Rechteck 20">
              <a:extLst>
                <a:ext uri="{FF2B5EF4-FFF2-40B4-BE49-F238E27FC236}">
                  <a16:creationId xmlns:a16="http://schemas.microsoft.com/office/drawing/2014/main" id="{F0BA4071-9D8A-AF45-B959-BC8B6767CE05}"/>
                </a:ext>
              </a:extLst>
            </p:cNvPr>
            <p:cNvSpPr/>
            <p:nvPr/>
          </p:nvSpPr>
          <p:spPr>
            <a:xfrm>
              <a:off x="1334418" y="1617303"/>
              <a:ext cx="3891584" cy="864000"/>
            </a:xfrm>
            <a:prstGeom prst="roundRect">
              <a:avLst/>
            </a:prstGeom>
            <a:noFill/>
            <a:ln w="12700">
              <a:solidFill>
                <a:schemeClr val="tx2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50">
                  <a:solidFill>
                    <a:schemeClr val="tx2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Bei Datensammlungen, die organisationsweit genutzt werden und regelmäßig angepasst werden, lohnt sich die Anschaffung einer Datenbanklösung.</a:t>
              </a:r>
            </a:p>
          </p:txBody>
        </p:sp>
      </p:grpSp>
      <p:sp>
        <p:nvSpPr>
          <p:cNvPr id="22" name="Rounded Rectangular Callout 13">
            <a:extLst>
              <a:ext uri="{FF2B5EF4-FFF2-40B4-BE49-F238E27FC236}">
                <a16:creationId xmlns:a16="http://schemas.microsoft.com/office/drawing/2014/main" id="{C31E2631-CB61-D742-976D-7CF33DE6B02B}"/>
              </a:ext>
            </a:extLst>
          </p:cNvPr>
          <p:cNvSpPr/>
          <p:nvPr/>
        </p:nvSpPr>
        <p:spPr>
          <a:xfrm flipH="1">
            <a:off x="3233919" y="3163943"/>
            <a:ext cx="1425166" cy="554618"/>
          </a:xfrm>
          <a:prstGeom prst="wedgeRoundRectCallout">
            <a:avLst>
              <a:gd name="adj1" fmla="val 44481"/>
              <a:gd name="adj2" fmla="val 78911"/>
              <a:gd name="adj3" fmla="val 16667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>
                <a:solidFill>
                  <a:srgbClr val="3D3D3B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t" panose="02000000000000000000" pitchFamily="2" charset="0"/>
              </a:rPr>
              <a:t>Wie können wir hier das volle Potenzial des Tools ausschöpfen?</a:t>
            </a:r>
          </a:p>
        </p:txBody>
      </p:sp>
    </p:spTree>
    <p:extLst>
      <p:ext uri="{BB962C8B-B14F-4D97-AF65-F5344CB8AC3E}">
        <p14:creationId xmlns:p14="http://schemas.microsoft.com/office/powerpoint/2010/main" val="32176044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9C0B41-C3BD-6647-B1E8-E97346329A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106" y="263131"/>
            <a:ext cx="8618894" cy="994172"/>
          </a:xfrm>
        </p:spPr>
        <p:txBody>
          <a:bodyPr anchor="ctr">
            <a:normAutofit/>
          </a:bodyPr>
          <a:lstStyle/>
          <a:p>
            <a:r>
              <a:rPr lang="de-DE" dirty="0"/>
              <a:t>Excel - wer kennt es nicht?</a:t>
            </a:r>
          </a:p>
        </p:txBody>
      </p:sp>
      <p:pic>
        <p:nvPicPr>
          <p:cNvPr id="8" name="Picture 14" descr="ms excel logo - Pengu">
            <a:extLst>
              <a:ext uri="{FF2B5EF4-FFF2-40B4-BE49-F238E27FC236}">
                <a16:creationId xmlns:a16="http://schemas.microsoft.com/office/drawing/2014/main" id="{B3EBED2F-C412-DA43-BDCB-A485D2B64B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469" b="27202"/>
          <a:stretch/>
        </p:blipFill>
        <p:spPr bwMode="auto">
          <a:xfrm>
            <a:off x="5078128" y="1635396"/>
            <a:ext cx="3165989" cy="1435100"/>
          </a:xfrm>
          <a:prstGeom prst="rect">
            <a:avLst/>
          </a:prstGeom>
          <a:solidFill>
            <a:srgbClr val="FFFFFF"/>
          </a:solidFill>
        </p:spPr>
      </p:pic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63827BB9-E048-8D40-8944-E00C9B7C29B3}"/>
              </a:ext>
            </a:extLst>
          </p:cNvPr>
          <p:cNvGrpSpPr/>
          <p:nvPr/>
        </p:nvGrpSpPr>
        <p:grpSpPr>
          <a:xfrm>
            <a:off x="173040" y="2038048"/>
            <a:ext cx="4528417" cy="707886"/>
            <a:chOff x="6819985" y="3644722"/>
            <a:chExt cx="5337775" cy="708566"/>
          </a:xfrm>
        </p:grpSpPr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7C6AF871-01A7-E54D-8A31-C53ADAEA668F}"/>
                </a:ext>
              </a:extLst>
            </p:cNvPr>
            <p:cNvSpPr txBox="1"/>
            <p:nvPr/>
          </p:nvSpPr>
          <p:spPr>
            <a:xfrm>
              <a:off x="6819985" y="3644722"/>
              <a:ext cx="1042244" cy="7085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4000" b="1" dirty="0">
                  <a:solidFill>
                    <a:schemeClr val="accent2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85</a:t>
              </a: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E399E8B5-4D3B-4B4F-A53A-3E57A2CE1476}"/>
                </a:ext>
              </a:extLst>
            </p:cNvPr>
            <p:cNvSpPr txBox="1"/>
            <p:nvPr/>
          </p:nvSpPr>
          <p:spPr>
            <a:xfrm>
              <a:off x="7624438" y="3737144"/>
              <a:ext cx="4533322" cy="5237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spc="42" dirty="0">
                  <a:solidFill>
                    <a:srgbClr val="3D3D3B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Prozent der Unternehmen (</a:t>
              </a:r>
              <a:r>
                <a:rPr lang="de-DE" sz="1400" spc="42" dirty="0" err="1">
                  <a:solidFill>
                    <a:srgbClr val="3D3D3B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n</a:t>
              </a:r>
              <a:r>
                <a:rPr lang="de-DE" sz="1400" spc="42" dirty="0">
                  <a:solidFill>
                    <a:srgbClr val="3D3D3B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 = 1.023) in Deutschland nutzten 2020 MS Office</a:t>
              </a:r>
            </a:p>
          </p:txBody>
        </p:sp>
      </p:grp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B35FE03C-6A1A-2A43-8675-D76340BFCE8C}"/>
              </a:ext>
            </a:extLst>
          </p:cNvPr>
          <p:cNvGrpSpPr/>
          <p:nvPr/>
        </p:nvGrpSpPr>
        <p:grpSpPr>
          <a:xfrm>
            <a:off x="291800" y="1257305"/>
            <a:ext cx="4544148" cy="707886"/>
            <a:chOff x="6801443" y="3706337"/>
            <a:chExt cx="5356317" cy="708566"/>
          </a:xfrm>
        </p:grpSpPr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052A470D-B56E-CF40-9A4C-21B4402EF1C1}"/>
                </a:ext>
              </a:extLst>
            </p:cNvPr>
            <p:cNvSpPr txBox="1"/>
            <p:nvPr/>
          </p:nvSpPr>
          <p:spPr>
            <a:xfrm>
              <a:off x="6801443" y="3706337"/>
              <a:ext cx="1042244" cy="7085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4000" b="1" dirty="0">
                  <a:solidFill>
                    <a:schemeClr val="accent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34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519DAA1E-04CB-874D-AAF6-6B6F8787027D}"/>
                </a:ext>
              </a:extLst>
            </p:cNvPr>
            <p:cNvSpPr txBox="1"/>
            <p:nvPr/>
          </p:nvSpPr>
          <p:spPr>
            <a:xfrm>
              <a:off x="7624438" y="3798759"/>
              <a:ext cx="4533322" cy="5237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spc="42" dirty="0">
                  <a:solidFill>
                    <a:srgbClr val="3D3D3B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Euro kostet eine Office Standard Lizenz über </a:t>
              </a:r>
              <a:r>
                <a:rPr lang="de-DE" sz="1400" spc="42" dirty="0">
                  <a:solidFill>
                    <a:srgbClr val="3D3D3B"/>
                  </a:solidFill>
                  <a:latin typeface="Roboto Light" panose="02000000000000000000" pitchFamily="2" charset="0"/>
                  <a:ea typeface="Roboto Light" panose="02000000000000000000" pitchFamily="2" charset="0"/>
                  <a:hlinkClick r:id="rId4"/>
                </a:rPr>
                <a:t>Stifter-helfen</a:t>
              </a:r>
              <a:r>
                <a:rPr lang="de-DE" sz="1400" spc="42" dirty="0">
                  <a:solidFill>
                    <a:srgbClr val="3D3D3B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 (zzgl. MwSt.)</a:t>
              </a:r>
            </a:p>
          </p:txBody>
        </p:sp>
      </p:grpSp>
      <p:sp>
        <p:nvSpPr>
          <p:cNvPr id="21" name="TextBox 8">
            <a:extLst>
              <a:ext uri="{FF2B5EF4-FFF2-40B4-BE49-F238E27FC236}">
                <a16:creationId xmlns:a16="http://schemas.microsoft.com/office/drawing/2014/main" id="{341E98C9-3F01-814E-A058-30E66AAB0516}"/>
              </a:ext>
            </a:extLst>
          </p:cNvPr>
          <p:cNvSpPr txBox="1"/>
          <p:nvPr/>
        </p:nvSpPr>
        <p:spPr>
          <a:xfrm>
            <a:off x="1181038" y="4683179"/>
            <a:ext cx="73860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>
                <a:solidFill>
                  <a:schemeClr val="tx2"/>
                </a:solidFill>
                <a:latin typeface="Roboto Light" pitchFamily="2" charset="0"/>
                <a:ea typeface="Roboto Light" pitchFamily="2" charset="0"/>
                <a:cs typeface="Roboto" panose="02000000000000000000" pitchFamily="2" charset="0"/>
              </a:rPr>
              <a:t>Quellen: Meistgenutzte Office-Software in Unternehmen in Deutschland 2020, </a:t>
            </a:r>
            <a:r>
              <a:rPr lang="de-DE" sz="800" dirty="0" err="1">
                <a:solidFill>
                  <a:schemeClr val="tx2"/>
                </a:solidFill>
                <a:latin typeface="Roboto Light" pitchFamily="2" charset="0"/>
                <a:ea typeface="Roboto Light" pitchFamily="2" charset="0"/>
                <a:cs typeface="Roboto" panose="02000000000000000000" pitchFamily="2" charset="0"/>
              </a:rPr>
              <a:t>Statista</a:t>
            </a:r>
            <a:r>
              <a:rPr lang="de-DE" sz="800" dirty="0">
                <a:solidFill>
                  <a:schemeClr val="tx2"/>
                </a:solidFill>
                <a:latin typeface="Roboto Light" pitchFamily="2" charset="0"/>
                <a:ea typeface="Roboto Light" pitchFamily="2" charset="0"/>
                <a:cs typeface="Roboto" panose="02000000000000000000" pitchFamily="2" charset="0"/>
              </a:rPr>
              <a:t> Research Department, Nov. 2020, abgerufen am 04.05.21 unter diesem </a:t>
            </a:r>
            <a:r>
              <a:rPr lang="de-DE" sz="800" dirty="0">
                <a:solidFill>
                  <a:schemeClr val="tx2"/>
                </a:solidFill>
                <a:latin typeface="Roboto Light" pitchFamily="2" charset="0"/>
                <a:ea typeface="Roboto Light" pitchFamily="2" charset="0"/>
                <a:cs typeface="Roboto" panose="02000000000000000000" pitchFamily="2" charset="0"/>
                <a:hlinkClick r:id="rId5"/>
              </a:rPr>
              <a:t>Link</a:t>
            </a:r>
            <a:r>
              <a:rPr lang="de-DE" sz="800" dirty="0">
                <a:solidFill>
                  <a:schemeClr val="tx2"/>
                </a:solidFill>
                <a:latin typeface="Roboto Light" pitchFamily="2" charset="0"/>
                <a:ea typeface="Roboto Light" pitchFamily="2" charset="0"/>
                <a:cs typeface="Roboto" panose="02000000000000000000" pitchFamily="2" charset="0"/>
              </a:rPr>
              <a:t>.</a:t>
            </a:r>
          </a:p>
          <a:p>
            <a:r>
              <a:rPr lang="de-DE" sz="800" dirty="0">
                <a:solidFill>
                  <a:schemeClr val="tx2"/>
                </a:solidFill>
                <a:latin typeface="Roboto Light" pitchFamily="2" charset="0"/>
                <a:ea typeface="Roboto Light" pitchFamily="2" charset="0"/>
                <a:cs typeface="Roboto" panose="02000000000000000000" pitchFamily="2" charset="0"/>
              </a:rPr>
              <a:t>               Karl W. Broman &amp; Kara H. Woo (2018) Data </a:t>
            </a:r>
            <a:r>
              <a:rPr lang="de-DE" sz="800" dirty="0" err="1">
                <a:solidFill>
                  <a:schemeClr val="tx2"/>
                </a:solidFill>
                <a:latin typeface="Roboto Light" pitchFamily="2" charset="0"/>
                <a:ea typeface="Roboto Light" pitchFamily="2" charset="0"/>
                <a:cs typeface="Roboto" panose="02000000000000000000" pitchFamily="2" charset="0"/>
              </a:rPr>
              <a:t>Organization</a:t>
            </a:r>
            <a:r>
              <a:rPr lang="de-DE" sz="800" dirty="0">
                <a:solidFill>
                  <a:schemeClr val="tx2"/>
                </a:solidFill>
                <a:latin typeface="Roboto Light" pitchFamily="2" charset="0"/>
                <a:ea typeface="Roboto Light" pitchFamily="2" charset="0"/>
                <a:cs typeface="Roboto" panose="02000000000000000000" pitchFamily="2" charset="0"/>
              </a:rPr>
              <a:t> in </a:t>
            </a:r>
            <a:r>
              <a:rPr lang="de-DE" sz="800" dirty="0" err="1">
                <a:solidFill>
                  <a:schemeClr val="tx2"/>
                </a:solidFill>
                <a:latin typeface="Roboto Light" pitchFamily="2" charset="0"/>
                <a:ea typeface="Roboto Light" pitchFamily="2" charset="0"/>
                <a:cs typeface="Roboto" panose="02000000000000000000" pitchFamily="2" charset="0"/>
              </a:rPr>
              <a:t>Spreadsheets</a:t>
            </a:r>
            <a:r>
              <a:rPr lang="de-DE" sz="800" dirty="0">
                <a:solidFill>
                  <a:schemeClr val="tx2"/>
                </a:solidFill>
                <a:latin typeface="Roboto Light" pitchFamily="2" charset="0"/>
                <a:ea typeface="Roboto Light" pitchFamily="2" charset="0"/>
                <a:cs typeface="Roboto" panose="02000000000000000000" pitchFamily="2" charset="0"/>
              </a:rPr>
              <a:t>, The American </a:t>
            </a:r>
            <a:r>
              <a:rPr lang="de-DE" sz="800" dirty="0" err="1">
                <a:solidFill>
                  <a:schemeClr val="tx2"/>
                </a:solidFill>
                <a:latin typeface="Roboto Light" pitchFamily="2" charset="0"/>
                <a:ea typeface="Roboto Light" pitchFamily="2" charset="0"/>
                <a:cs typeface="Roboto" panose="02000000000000000000" pitchFamily="2" charset="0"/>
              </a:rPr>
              <a:t>Statistician</a:t>
            </a:r>
            <a:r>
              <a:rPr lang="de-DE" sz="800" dirty="0">
                <a:solidFill>
                  <a:schemeClr val="tx2"/>
                </a:solidFill>
                <a:latin typeface="Roboto Light" pitchFamily="2" charset="0"/>
                <a:ea typeface="Roboto Light" pitchFamily="2" charset="0"/>
                <a:cs typeface="Roboto" panose="02000000000000000000" pitchFamily="2" charset="0"/>
              </a:rPr>
              <a:t>, 72:1, 2-10, DOI: 10.1080/00031305.2017.1375989.</a:t>
            </a:r>
          </a:p>
        </p:txBody>
      </p: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E0F666CE-1C42-7743-85A7-663EE5B9C7EE}"/>
              </a:ext>
            </a:extLst>
          </p:cNvPr>
          <p:cNvGrpSpPr/>
          <p:nvPr/>
        </p:nvGrpSpPr>
        <p:grpSpPr>
          <a:xfrm>
            <a:off x="656343" y="2818791"/>
            <a:ext cx="4526197" cy="707886"/>
            <a:chOff x="6822602" y="3644722"/>
            <a:chExt cx="5335158" cy="708566"/>
          </a:xfrm>
        </p:grpSpPr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F4FF4098-76BF-5C4B-A3B3-D3C98D008A4F}"/>
                </a:ext>
              </a:extLst>
            </p:cNvPr>
            <p:cNvSpPr txBox="1"/>
            <p:nvPr/>
          </p:nvSpPr>
          <p:spPr>
            <a:xfrm>
              <a:off x="6822602" y="3644722"/>
              <a:ext cx="1042244" cy="7085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4000" b="1" dirty="0">
                  <a:solidFill>
                    <a:schemeClr val="accent3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88</a:t>
              </a:r>
              <a:endParaRPr lang="de-DE" sz="3200" b="1" dirty="0">
                <a:solidFill>
                  <a:schemeClr val="accent3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9A5819E1-AE6B-B941-BA3A-B4D5CCB7EFAA}"/>
                </a:ext>
              </a:extLst>
            </p:cNvPr>
            <p:cNvSpPr txBox="1"/>
            <p:nvPr/>
          </p:nvSpPr>
          <p:spPr>
            <a:xfrm>
              <a:off x="7624438" y="3737144"/>
              <a:ext cx="4533322" cy="5237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spc="42" dirty="0">
                  <a:solidFill>
                    <a:srgbClr val="3D3D3B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Prozent der in 13 Audits untersuchten Excel-Arbeitsmappen enthielten Fehler</a:t>
              </a:r>
            </a:p>
          </p:txBody>
        </p:sp>
      </p:grpSp>
      <p:grpSp>
        <p:nvGrpSpPr>
          <p:cNvPr id="28" name="Gruppieren 27">
            <a:extLst>
              <a:ext uri="{FF2B5EF4-FFF2-40B4-BE49-F238E27FC236}">
                <a16:creationId xmlns:a16="http://schemas.microsoft.com/office/drawing/2014/main" id="{6D7A8193-D1DF-5A45-8813-FA33C6AC31D2}"/>
              </a:ext>
            </a:extLst>
          </p:cNvPr>
          <p:cNvGrpSpPr/>
          <p:nvPr/>
        </p:nvGrpSpPr>
        <p:grpSpPr>
          <a:xfrm>
            <a:off x="357963" y="3599535"/>
            <a:ext cx="5033621" cy="707886"/>
            <a:chOff x="6822602" y="3644722"/>
            <a:chExt cx="5933273" cy="708566"/>
          </a:xfrm>
        </p:grpSpPr>
        <p:sp>
          <p:nvSpPr>
            <p:cNvPr id="29" name="Textfeld 28">
              <a:extLst>
                <a:ext uri="{FF2B5EF4-FFF2-40B4-BE49-F238E27FC236}">
                  <a16:creationId xmlns:a16="http://schemas.microsoft.com/office/drawing/2014/main" id="{AB6DA716-B3BD-C64A-8F9E-3DE194A8A281}"/>
                </a:ext>
              </a:extLst>
            </p:cNvPr>
            <p:cNvSpPr txBox="1"/>
            <p:nvPr/>
          </p:nvSpPr>
          <p:spPr>
            <a:xfrm>
              <a:off x="6822602" y="3644722"/>
              <a:ext cx="1042244" cy="7085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4000" b="1" dirty="0">
                  <a:solidFill>
                    <a:schemeClr val="accent4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80</a:t>
              </a:r>
              <a:endParaRPr lang="de-DE" sz="3200" b="1" dirty="0">
                <a:solidFill>
                  <a:schemeClr val="accent4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30" name="Textfeld 29">
              <a:extLst>
                <a:ext uri="{FF2B5EF4-FFF2-40B4-BE49-F238E27FC236}">
                  <a16:creationId xmlns:a16="http://schemas.microsoft.com/office/drawing/2014/main" id="{15F68BB0-3604-9541-AB81-A677122771C6}"/>
                </a:ext>
              </a:extLst>
            </p:cNvPr>
            <p:cNvSpPr txBox="1"/>
            <p:nvPr/>
          </p:nvSpPr>
          <p:spPr>
            <a:xfrm>
              <a:off x="7624438" y="3737144"/>
              <a:ext cx="5131437" cy="5237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spc="42" dirty="0">
                  <a:solidFill>
                    <a:srgbClr val="3D3D3B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Prozent der Fehler können in Qualitätsprüfungen in Zelle-bei-Zelle-Inspektionen eliminiert werden (!)</a:t>
              </a:r>
            </a:p>
          </p:txBody>
        </p:sp>
      </p:grpSp>
      <p:pic>
        <p:nvPicPr>
          <p:cNvPr id="33" name="Grafik 32" descr="Roboter">
            <a:extLst>
              <a:ext uri="{FF2B5EF4-FFF2-40B4-BE49-F238E27FC236}">
                <a16:creationId xmlns:a16="http://schemas.microsoft.com/office/drawing/2014/main" id="{81B59E90-ADBE-644F-8F33-6BAB497B34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798813" y="3644385"/>
            <a:ext cx="914400" cy="1018506"/>
          </a:xfrm>
          <a:prstGeom prst="rect">
            <a:avLst/>
          </a:prstGeom>
        </p:spPr>
      </p:pic>
      <p:sp>
        <p:nvSpPr>
          <p:cNvPr id="34" name="Rounded Rectangular Callout 13">
            <a:extLst>
              <a:ext uri="{FF2B5EF4-FFF2-40B4-BE49-F238E27FC236}">
                <a16:creationId xmlns:a16="http://schemas.microsoft.com/office/drawing/2014/main" id="{82490E25-76B3-7744-96E3-F27B404A34B1}"/>
              </a:ext>
            </a:extLst>
          </p:cNvPr>
          <p:cNvSpPr/>
          <p:nvPr/>
        </p:nvSpPr>
        <p:spPr>
          <a:xfrm>
            <a:off x="5762208" y="3354276"/>
            <a:ext cx="2036605" cy="1033906"/>
          </a:xfrm>
          <a:prstGeom prst="wedgeRoundRectCallout">
            <a:avLst>
              <a:gd name="adj1" fmla="val 62730"/>
              <a:gd name="adj2" fmla="val -2206"/>
              <a:gd name="adj3" fmla="val 16667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Trotz allen Herausforderungen: Excel bleibt wohl erst so prominent, wie es ist. Deshalb sollten wir lernen, wie man gut damit arbeitet und übliche Fehler vermeidet.</a:t>
            </a:r>
          </a:p>
        </p:txBody>
      </p:sp>
    </p:spTree>
    <p:extLst>
      <p:ext uri="{BB962C8B-B14F-4D97-AF65-F5344CB8AC3E}">
        <p14:creationId xmlns:p14="http://schemas.microsoft.com/office/powerpoint/2010/main" val="17764949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C035FB-1E27-D847-A569-468662776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/>
              <a:t>Acht Prinzipien schlug Tom Grossmann bereits 2002 für das Aufsetzen von Arbeitsmappen vor</a:t>
            </a:r>
          </a:p>
        </p:txBody>
      </p:sp>
      <p:pic>
        <p:nvPicPr>
          <p:cNvPr id="5" name="Grafik 4" descr="Roboter">
            <a:extLst>
              <a:ext uri="{FF2B5EF4-FFF2-40B4-BE49-F238E27FC236}">
                <a16:creationId xmlns:a16="http://schemas.microsoft.com/office/drawing/2014/main" id="{959B7B0A-7B07-D046-93FF-461F7784D7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98813" y="3644385"/>
            <a:ext cx="914400" cy="1018506"/>
          </a:xfrm>
          <a:prstGeom prst="rect">
            <a:avLst/>
          </a:prstGeom>
        </p:spPr>
      </p:pic>
      <p:sp>
        <p:nvSpPr>
          <p:cNvPr id="6" name="Rounded Rectangular Callout 13">
            <a:extLst>
              <a:ext uri="{FF2B5EF4-FFF2-40B4-BE49-F238E27FC236}">
                <a16:creationId xmlns:a16="http://schemas.microsoft.com/office/drawing/2014/main" id="{D2445736-9C62-4346-B62F-69491758C7FD}"/>
              </a:ext>
            </a:extLst>
          </p:cNvPr>
          <p:cNvSpPr/>
          <p:nvPr/>
        </p:nvSpPr>
        <p:spPr>
          <a:xfrm>
            <a:off x="7505712" y="2900588"/>
            <a:ext cx="1500601" cy="743797"/>
          </a:xfrm>
          <a:prstGeom prst="wedgeRoundRectCallout">
            <a:avLst>
              <a:gd name="adj1" fmla="val 7682"/>
              <a:gd name="adj2" fmla="val 67800"/>
              <a:gd name="adj3" fmla="val 16667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Ihren Ursprung haben diese Prinzipien im Software Engineering.</a:t>
            </a:r>
          </a:p>
        </p:txBody>
      </p: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72B3BEBD-BF04-8449-8D3E-89E556CF633A}"/>
              </a:ext>
            </a:extLst>
          </p:cNvPr>
          <p:cNvGrpSpPr/>
          <p:nvPr/>
        </p:nvGrpSpPr>
        <p:grpSpPr>
          <a:xfrm>
            <a:off x="430787" y="1320806"/>
            <a:ext cx="1832926" cy="821031"/>
            <a:chOff x="353155" y="1865231"/>
            <a:chExt cx="1832926" cy="821031"/>
          </a:xfrm>
        </p:grpSpPr>
        <p:grpSp>
          <p:nvGrpSpPr>
            <p:cNvPr id="52" name="Gruppieren 51">
              <a:extLst>
                <a:ext uri="{FF2B5EF4-FFF2-40B4-BE49-F238E27FC236}">
                  <a16:creationId xmlns:a16="http://schemas.microsoft.com/office/drawing/2014/main" id="{0AE97130-235B-FB46-8B49-621C3A0044C4}"/>
                </a:ext>
              </a:extLst>
            </p:cNvPr>
            <p:cNvGrpSpPr/>
            <p:nvPr/>
          </p:nvGrpSpPr>
          <p:grpSpPr>
            <a:xfrm>
              <a:off x="353155" y="1865231"/>
              <a:ext cx="257172" cy="261610"/>
              <a:chOff x="2455555" y="4208152"/>
              <a:chExt cx="257172" cy="261610"/>
            </a:xfrm>
          </p:grpSpPr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05AA6F89-926B-6D47-9CB9-58EBC3D760F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455555" y="4210371"/>
                <a:ext cx="257172" cy="257172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1100">
                  <a:solidFill>
                    <a:schemeClr val="bg1"/>
                  </a:solidFill>
                  <a:latin typeface="Roboto Light" pitchFamily="2" charset="0"/>
                  <a:ea typeface="Roboto Light" pitchFamily="2" charset="0"/>
                </a:endParaRPr>
              </a:p>
            </p:txBody>
          </p:sp>
          <p:sp>
            <p:nvSpPr>
              <p:cNvPr id="57" name="Textfeld 56">
                <a:extLst>
                  <a:ext uri="{FF2B5EF4-FFF2-40B4-BE49-F238E27FC236}">
                    <a16:creationId xmlns:a16="http://schemas.microsoft.com/office/drawing/2014/main" id="{3E050157-82B9-DC4F-8FAC-DCE96F4D80BF}"/>
                  </a:ext>
                </a:extLst>
              </p:cNvPr>
              <p:cNvSpPr txBox="1"/>
              <p:nvPr/>
            </p:nvSpPr>
            <p:spPr>
              <a:xfrm>
                <a:off x="2455555" y="4208152"/>
                <a:ext cx="257172" cy="2616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de-DE" sz="1100">
                    <a:solidFill>
                      <a:schemeClr val="bg1"/>
                    </a:solidFill>
                    <a:latin typeface="Roboto Light" pitchFamily="2" charset="0"/>
                    <a:ea typeface="Roboto Light" pitchFamily="2" charset="0"/>
                  </a:rPr>
                  <a:t>1</a:t>
                </a:r>
              </a:p>
            </p:txBody>
          </p:sp>
        </p:grpSp>
        <p:sp>
          <p:nvSpPr>
            <p:cNvPr id="53" name="Abgerundetes Rechteck 52">
              <a:extLst>
                <a:ext uri="{FF2B5EF4-FFF2-40B4-BE49-F238E27FC236}">
                  <a16:creationId xmlns:a16="http://schemas.microsoft.com/office/drawing/2014/main" id="{3269AB86-7E81-1744-B1DC-64B411AC9568}"/>
                </a:ext>
              </a:extLst>
            </p:cNvPr>
            <p:cNvSpPr/>
            <p:nvPr/>
          </p:nvSpPr>
          <p:spPr>
            <a:xfrm>
              <a:off x="396961" y="1919852"/>
              <a:ext cx="1789120" cy="766410"/>
            </a:xfrm>
            <a:prstGeom prst="roundRect">
              <a:avLst/>
            </a:prstGeom>
            <a:noFill/>
            <a:ln>
              <a:solidFill>
                <a:schemeClr val="accent2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350"/>
            </a:p>
          </p:txBody>
        </p:sp>
        <p:sp>
          <p:nvSpPr>
            <p:cNvPr id="54" name="Textfeld 53">
              <a:extLst>
                <a:ext uri="{FF2B5EF4-FFF2-40B4-BE49-F238E27FC236}">
                  <a16:creationId xmlns:a16="http://schemas.microsoft.com/office/drawing/2014/main" id="{BD0E1666-1159-764C-810D-878364F3DB4D}"/>
                </a:ext>
              </a:extLst>
            </p:cNvPr>
            <p:cNvSpPr txBox="1"/>
            <p:nvPr/>
          </p:nvSpPr>
          <p:spPr>
            <a:xfrm>
              <a:off x="546034" y="1920138"/>
              <a:ext cx="148492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200">
                  <a:solidFill>
                    <a:schemeClr val="accent2"/>
                  </a:solidFill>
                  <a:latin typeface="Roboto Light" pitchFamily="2" charset="0"/>
                  <a:ea typeface="Roboto Light" pitchFamily="2" charset="0"/>
                </a:rPr>
                <a:t>Standards folgen</a:t>
              </a:r>
            </a:p>
          </p:txBody>
        </p:sp>
        <p:sp>
          <p:nvSpPr>
            <p:cNvPr id="55" name="Textfeld 54">
              <a:extLst>
                <a:ext uri="{FF2B5EF4-FFF2-40B4-BE49-F238E27FC236}">
                  <a16:creationId xmlns:a16="http://schemas.microsoft.com/office/drawing/2014/main" id="{3CD5A703-FB12-504F-A69A-2BDA1654EFB9}"/>
                </a:ext>
              </a:extLst>
            </p:cNvPr>
            <p:cNvSpPr txBox="1"/>
            <p:nvPr/>
          </p:nvSpPr>
          <p:spPr>
            <a:xfrm>
              <a:off x="481741" y="2101487"/>
              <a:ext cx="1704340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900">
                  <a:solidFill>
                    <a:schemeClr val="tx2"/>
                  </a:solidFill>
                  <a:latin typeface="Roboto Light" pitchFamily="2" charset="0"/>
                  <a:ea typeface="Roboto Light" pitchFamily="2" charset="0"/>
                </a:rPr>
                <a:t>Empfohlenen Vorgehens-weisen zu folgen, hat eine große Wirkung.</a:t>
              </a:r>
            </a:p>
          </p:txBody>
        </p:sp>
      </p:grpSp>
      <p:sp>
        <p:nvSpPr>
          <p:cNvPr id="59" name="Oval 58">
            <a:extLst>
              <a:ext uri="{FF2B5EF4-FFF2-40B4-BE49-F238E27FC236}">
                <a16:creationId xmlns:a16="http://schemas.microsoft.com/office/drawing/2014/main" id="{AE7FB102-8091-3B47-A382-68D811535B2D}"/>
              </a:ext>
            </a:extLst>
          </p:cNvPr>
          <p:cNvSpPr/>
          <p:nvPr/>
        </p:nvSpPr>
        <p:spPr>
          <a:xfrm>
            <a:off x="5338895" y="2305801"/>
            <a:ext cx="252000" cy="252000"/>
          </a:xfrm>
          <a:prstGeom prst="ellipse">
            <a:avLst/>
          </a:prstGeom>
          <a:solidFill>
            <a:schemeClr val="bg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C5B450D2-2FCC-1745-8310-0F9F732F8C70}"/>
              </a:ext>
            </a:extLst>
          </p:cNvPr>
          <p:cNvGrpSpPr/>
          <p:nvPr/>
        </p:nvGrpSpPr>
        <p:grpSpPr>
          <a:xfrm>
            <a:off x="2433796" y="1333404"/>
            <a:ext cx="1832926" cy="821031"/>
            <a:chOff x="353155" y="1865231"/>
            <a:chExt cx="1832926" cy="821031"/>
          </a:xfrm>
        </p:grpSpPr>
        <p:grpSp>
          <p:nvGrpSpPr>
            <p:cNvPr id="46" name="Gruppieren 45">
              <a:extLst>
                <a:ext uri="{FF2B5EF4-FFF2-40B4-BE49-F238E27FC236}">
                  <a16:creationId xmlns:a16="http://schemas.microsoft.com/office/drawing/2014/main" id="{7D95C600-E6C8-1F46-B6C4-B22653CDE392}"/>
                </a:ext>
              </a:extLst>
            </p:cNvPr>
            <p:cNvGrpSpPr/>
            <p:nvPr/>
          </p:nvGrpSpPr>
          <p:grpSpPr>
            <a:xfrm>
              <a:off x="353155" y="1865231"/>
              <a:ext cx="257172" cy="261610"/>
              <a:chOff x="2455555" y="4208152"/>
              <a:chExt cx="257172" cy="261610"/>
            </a:xfrm>
          </p:grpSpPr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A0128EC6-064E-4F4E-915E-275E82CE691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455555" y="4210371"/>
                <a:ext cx="257172" cy="257172"/>
              </a:xfrm>
              <a:prstGeom prst="ellipse">
                <a:avLst/>
              </a:prstGeom>
              <a:solidFill>
                <a:schemeClr val="accent3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1100">
                  <a:solidFill>
                    <a:schemeClr val="bg1"/>
                  </a:solidFill>
                  <a:latin typeface="Roboto Light" pitchFamily="2" charset="0"/>
                  <a:ea typeface="Roboto Light" pitchFamily="2" charset="0"/>
                </a:endParaRPr>
              </a:p>
            </p:txBody>
          </p:sp>
          <p:sp>
            <p:nvSpPr>
              <p:cNvPr id="51" name="Textfeld 50">
                <a:extLst>
                  <a:ext uri="{FF2B5EF4-FFF2-40B4-BE49-F238E27FC236}">
                    <a16:creationId xmlns:a16="http://schemas.microsoft.com/office/drawing/2014/main" id="{B5961506-E7E9-144F-BA55-D7348C49FBC0}"/>
                  </a:ext>
                </a:extLst>
              </p:cNvPr>
              <p:cNvSpPr txBox="1"/>
              <p:nvPr/>
            </p:nvSpPr>
            <p:spPr>
              <a:xfrm>
                <a:off x="2455555" y="4208152"/>
                <a:ext cx="257172" cy="2616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de-DE" sz="1100">
                    <a:solidFill>
                      <a:schemeClr val="bg1"/>
                    </a:solidFill>
                    <a:latin typeface="Roboto Light" pitchFamily="2" charset="0"/>
                    <a:ea typeface="Roboto Light" pitchFamily="2" charset="0"/>
                  </a:rPr>
                  <a:t>2</a:t>
                </a:r>
              </a:p>
            </p:txBody>
          </p:sp>
        </p:grpSp>
        <p:sp>
          <p:nvSpPr>
            <p:cNvPr id="47" name="Abgerundetes Rechteck 46">
              <a:extLst>
                <a:ext uri="{FF2B5EF4-FFF2-40B4-BE49-F238E27FC236}">
                  <a16:creationId xmlns:a16="http://schemas.microsoft.com/office/drawing/2014/main" id="{8C00E48B-86A0-644A-945B-814DFD63293F}"/>
                </a:ext>
              </a:extLst>
            </p:cNvPr>
            <p:cNvSpPr/>
            <p:nvPr/>
          </p:nvSpPr>
          <p:spPr>
            <a:xfrm>
              <a:off x="396961" y="1919852"/>
              <a:ext cx="1789120" cy="766410"/>
            </a:xfrm>
            <a:prstGeom prst="roundRect">
              <a:avLst/>
            </a:prstGeom>
            <a:noFill/>
            <a:ln>
              <a:solidFill>
                <a:schemeClr val="accent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350"/>
            </a:p>
          </p:txBody>
        </p:sp>
        <p:sp>
          <p:nvSpPr>
            <p:cNvPr id="48" name="Textfeld 47">
              <a:extLst>
                <a:ext uri="{FF2B5EF4-FFF2-40B4-BE49-F238E27FC236}">
                  <a16:creationId xmlns:a16="http://schemas.microsoft.com/office/drawing/2014/main" id="{98C1AC10-F4B3-7B48-A93F-0C03E3BE2C79}"/>
                </a:ext>
              </a:extLst>
            </p:cNvPr>
            <p:cNvSpPr txBox="1"/>
            <p:nvPr/>
          </p:nvSpPr>
          <p:spPr>
            <a:xfrm>
              <a:off x="546034" y="1920138"/>
              <a:ext cx="148492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200">
                  <a:solidFill>
                    <a:schemeClr val="accent3"/>
                  </a:solidFill>
                  <a:latin typeface="Roboto Light" pitchFamily="2" charset="0"/>
                  <a:ea typeface="Roboto Light" pitchFamily="2" charset="0"/>
                </a:rPr>
                <a:t>Planen</a:t>
              </a:r>
            </a:p>
          </p:txBody>
        </p:sp>
        <p:sp>
          <p:nvSpPr>
            <p:cNvPr id="49" name="Textfeld 48">
              <a:extLst>
                <a:ext uri="{FF2B5EF4-FFF2-40B4-BE49-F238E27FC236}">
                  <a16:creationId xmlns:a16="http://schemas.microsoft.com/office/drawing/2014/main" id="{5D5F60BE-7642-4C49-916B-60CF8525A0D5}"/>
                </a:ext>
              </a:extLst>
            </p:cNvPr>
            <p:cNvSpPr txBox="1"/>
            <p:nvPr/>
          </p:nvSpPr>
          <p:spPr>
            <a:xfrm>
              <a:off x="481741" y="2101487"/>
              <a:ext cx="1704340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900">
                  <a:solidFill>
                    <a:schemeClr val="tx2"/>
                  </a:solidFill>
                  <a:latin typeface="Roboto Light" pitchFamily="2" charset="0"/>
                  <a:ea typeface="Roboto Light" pitchFamily="2" charset="0"/>
                </a:rPr>
                <a:t>Die Planung des Lebenszyklus einer Arbeitsmappe ist wichtig.</a:t>
              </a:r>
            </a:p>
          </p:txBody>
        </p:sp>
      </p:grp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8537081F-5914-874F-B08E-E1F8E005D176}"/>
              </a:ext>
            </a:extLst>
          </p:cNvPr>
          <p:cNvGrpSpPr/>
          <p:nvPr/>
        </p:nvGrpSpPr>
        <p:grpSpPr>
          <a:xfrm>
            <a:off x="4480611" y="1360715"/>
            <a:ext cx="1832926" cy="821030"/>
            <a:chOff x="353155" y="1865232"/>
            <a:chExt cx="1832926" cy="821030"/>
          </a:xfrm>
        </p:grpSpPr>
        <p:grpSp>
          <p:nvGrpSpPr>
            <p:cNvPr id="40" name="Gruppieren 39">
              <a:extLst>
                <a:ext uri="{FF2B5EF4-FFF2-40B4-BE49-F238E27FC236}">
                  <a16:creationId xmlns:a16="http://schemas.microsoft.com/office/drawing/2014/main" id="{A5DDE74B-EC86-3E44-9746-045AF240F607}"/>
                </a:ext>
              </a:extLst>
            </p:cNvPr>
            <p:cNvGrpSpPr/>
            <p:nvPr/>
          </p:nvGrpSpPr>
          <p:grpSpPr>
            <a:xfrm>
              <a:off x="353155" y="1865232"/>
              <a:ext cx="257172" cy="261610"/>
              <a:chOff x="2455555" y="4208153"/>
              <a:chExt cx="257172" cy="261610"/>
            </a:xfrm>
          </p:grpSpPr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54C03C29-4EFE-EC42-B431-07C8B9F0DBA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455555" y="4210371"/>
                <a:ext cx="257172" cy="257172"/>
              </a:xfrm>
              <a:prstGeom prst="ellipse">
                <a:avLst/>
              </a:prstGeom>
              <a:solidFill>
                <a:schemeClr val="accent4"/>
              </a:solidFill>
              <a:ln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1100">
                  <a:solidFill>
                    <a:schemeClr val="bg1"/>
                  </a:solidFill>
                  <a:latin typeface="Roboto Light" pitchFamily="2" charset="0"/>
                  <a:ea typeface="Roboto Light" pitchFamily="2" charset="0"/>
                </a:endParaRPr>
              </a:p>
            </p:txBody>
          </p:sp>
          <p:sp>
            <p:nvSpPr>
              <p:cNvPr id="45" name="Textfeld 44">
                <a:extLst>
                  <a:ext uri="{FF2B5EF4-FFF2-40B4-BE49-F238E27FC236}">
                    <a16:creationId xmlns:a16="http://schemas.microsoft.com/office/drawing/2014/main" id="{D2F04716-9F8B-7F4C-AC5D-E630DAF2A72C}"/>
                  </a:ext>
                </a:extLst>
              </p:cNvPr>
              <p:cNvSpPr txBox="1"/>
              <p:nvPr/>
            </p:nvSpPr>
            <p:spPr>
              <a:xfrm>
                <a:off x="2455555" y="4208153"/>
                <a:ext cx="257172" cy="2616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de-DE" sz="1100">
                    <a:solidFill>
                      <a:schemeClr val="bg1"/>
                    </a:solidFill>
                    <a:latin typeface="Roboto Light" pitchFamily="2" charset="0"/>
                    <a:ea typeface="Roboto Light" pitchFamily="2" charset="0"/>
                  </a:rPr>
                  <a:t>3</a:t>
                </a:r>
              </a:p>
            </p:txBody>
          </p:sp>
        </p:grpSp>
        <p:sp>
          <p:nvSpPr>
            <p:cNvPr id="41" name="Abgerundetes Rechteck 40">
              <a:extLst>
                <a:ext uri="{FF2B5EF4-FFF2-40B4-BE49-F238E27FC236}">
                  <a16:creationId xmlns:a16="http://schemas.microsoft.com/office/drawing/2014/main" id="{EBC5AEDB-26A0-CA41-A3B9-75742B26DBF7}"/>
                </a:ext>
              </a:extLst>
            </p:cNvPr>
            <p:cNvSpPr/>
            <p:nvPr/>
          </p:nvSpPr>
          <p:spPr>
            <a:xfrm>
              <a:off x="396961" y="1919852"/>
              <a:ext cx="1789120" cy="766410"/>
            </a:xfrm>
            <a:prstGeom prst="roundRect">
              <a:avLst/>
            </a:prstGeom>
            <a:noFill/>
            <a:ln>
              <a:solidFill>
                <a:schemeClr val="accent4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350"/>
            </a:p>
          </p:txBody>
        </p:sp>
        <p:sp>
          <p:nvSpPr>
            <p:cNvPr id="42" name="Textfeld 41">
              <a:extLst>
                <a:ext uri="{FF2B5EF4-FFF2-40B4-BE49-F238E27FC236}">
                  <a16:creationId xmlns:a16="http://schemas.microsoft.com/office/drawing/2014/main" id="{EC3A604F-0127-B443-9783-CD900D2C622E}"/>
                </a:ext>
              </a:extLst>
            </p:cNvPr>
            <p:cNvSpPr txBox="1"/>
            <p:nvPr/>
          </p:nvSpPr>
          <p:spPr>
            <a:xfrm>
              <a:off x="546034" y="1920138"/>
              <a:ext cx="148492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200">
                  <a:solidFill>
                    <a:schemeClr val="accent4"/>
                  </a:solidFill>
                  <a:latin typeface="Roboto Light" pitchFamily="2" charset="0"/>
                  <a:ea typeface="Roboto Light" pitchFamily="2" charset="0"/>
                </a:rPr>
                <a:t>Vorbereiten</a:t>
              </a:r>
            </a:p>
          </p:txBody>
        </p:sp>
        <p:sp>
          <p:nvSpPr>
            <p:cNvPr id="43" name="Textfeld 42">
              <a:extLst>
                <a:ext uri="{FF2B5EF4-FFF2-40B4-BE49-F238E27FC236}">
                  <a16:creationId xmlns:a16="http://schemas.microsoft.com/office/drawing/2014/main" id="{84DC5654-B7BA-FD41-BC31-8E3A19A9FF6A}"/>
                </a:ext>
              </a:extLst>
            </p:cNvPr>
            <p:cNvSpPr txBox="1"/>
            <p:nvPr/>
          </p:nvSpPr>
          <p:spPr>
            <a:xfrm>
              <a:off x="481741" y="2101487"/>
              <a:ext cx="1704340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900">
                  <a:solidFill>
                    <a:schemeClr val="tx2"/>
                  </a:solidFill>
                  <a:latin typeface="Roboto Light" pitchFamily="2" charset="0"/>
                  <a:ea typeface="Roboto Light" pitchFamily="2" charset="0"/>
                </a:rPr>
                <a:t>A priori (im Vorhinein) definierte Anforderungen sind förderlich.</a:t>
              </a:r>
            </a:p>
          </p:txBody>
        </p:sp>
      </p:grp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25FD760D-DA49-A348-BEB8-BB47AA32CDE7}"/>
              </a:ext>
            </a:extLst>
          </p:cNvPr>
          <p:cNvGrpSpPr/>
          <p:nvPr/>
        </p:nvGrpSpPr>
        <p:grpSpPr>
          <a:xfrm>
            <a:off x="436427" y="2300939"/>
            <a:ext cx="1832926" cy="821030"/>
            <a:chOff x="353155" y="1865232"/>
            <a:chExt cx="1832926" cy="821030"/>
          </a:xfrm>
        </p:grpSpPr>
        <p:grpSp>
          <p:nvGrpSpPr>
            <p:cNvPr id="34" name="Gruppieren 33">
              <a:extLst>
                <a:ext uri="{FF2B5EF4-FFF2-40B4-BE49-F238E27FC236}">
                  <a16:creationId xmlns:a16="http://schemas.microsoft.com/office/drawing/2014/main" id="{1D6A42EF-F819-5F42-BED4-26533EBF351C}"/>
                </a:ext>
              </a:extLst>
            </p:cNvPr>
            <p:cNvGrpSpPr/>
            <p:nvPr/>
          </p:nvGrpSpPr>
          <p:grpSpPr>
            <a:xfrm>
              <a:off x="353155" y="1865232"/>
              <a:ext cx="257172" cy="261610"/>
              <a:chOff x="2455555" y="4208153"/>
              <a:chExt cx="257172" cy="261610"/>
            </a:xfrm>
          </p:grpSpPr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93FEA2E6-6A1B-A64A-9D37-35E28CE45BD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455555" y="4210371"/>
                <a:ext cx="257172" cy="257172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1100">
                  <a:solidFill>
                    <a:schemeClr val="bg1"/>
                  </a:solidFill>
                  <a:latin typeface="Roboto Light" pitchFamily="2" charset="0"/>
                  <a:ea typeface="Roboto Light" pitchFamily="2" charset="0"/>
                </a:endParaRPr>
              </a:p>
            </p:txBody>
          </p:sp>
          <p:sp>
            <p:nvSpPr>
              <p:cNvPr id="39" name="Textfeld 38">
                <a:extLst>
                  <a:ext uri="{FF2B5EF4-FFF2-40B4-BE49-F238E27FC236}">
                    <a16:creationId xmlns:a16="http://schemas.microsoft.com/office/drawing/2014/main" id="{41FEC0DA-1346-A54F-B5A6-F14F9AF4361B}"/>
                  </a:ext>
                </a:extLst>
              </p:cNvPr>
              <p:cNvSpPr txBox="1"/>
              <p:nvPr/>
            </p:nvSpPr>
            <p:spPr>
              <a:xfrm>
                <a:off x="2455555" y="4208153"/>
                <a:ext cx="257172" cy="2616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de-DE" sz="1100">
                    <a:solidFill>
                      <a:schemeClr val="bg1"/>
                    </a:solidFill>
                    <a:latin typeface="Roboto Light" pitchFamily="2" charset="0"/>
                    <a:ea typeface="Roboto Light" pitchFamily="2" charset="0"/>
                  </a:rPr>
                  <a:t>4</a:t>
                </a:r>
              </a:p>
            </p:txBody>
          </p:sp>
        </p:grpSp>
        <p:sp>
          <p:nvSpPr>
            <p:cNvPr id="35" name="Abgerundetes Rechteck 34">
              <a:extLst>
                <a:ext uri="{FF2B5EF4-FFF2-40B4-BE49-F238E27FC236}">
                  <a16:creationId xmlns:a16="http://schemas.microsoft.com/office/drawing/2014/main" id="{092211EC-485E-264D-9941-0847F7A4C3AF}"/>
                </a:ext>
              </a:extLst>
            </p:cNvPr>
            <p:cNvSpPr/>
            <p:nvPr/>
          </p:nvSpPr>
          <p:spPr>
            <a:xfrm>
              <a:off x="396961" y="1919852"/>
              <a:ext cx="1789120" cy="766410"/>
            </a:xfrm>
            <a:prstGeom prst="roundRect">
              <a:avLst/>
            </a:prstGeom>
            <a:noFill/>
            <a:ln>
              <a:solidFill>
                <a:schemeClr val="accent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350"/>
            </a:p>
          </p:txBody>
        </p:sp>
        <p:sp>
          <p:nvSpPr>
            <p:cNvPr id="36" name="Textfeld 35">
              <a:extLst>
                <a:ext uri="{FF2B5EF4-FFF2-40B4-BE49-F238E27FC236}">
                  <a16:creationId xmlns:a16="http://schemas.microsoft.com/office/drawing/2014/main" id="{F5C9E68B-C562-7B42-981E-CCC9083B55DB}"/>
                </a:ext>
              </a:extLst>
            </p:cNvPr>
            <p:cNvSpPr txBox="1"/>
            <p:nvPr/>
          </p:nvSpPr>
          <p:spPr>
            <a:xfrm>
              <a:off x="546034" y="1920138"/>
              <a:ext cx="148492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200">
                  <a:solidFill>
                    <a:srgbClr val="135399"/>
                  </a:solidFill>
                  <a:latin typeface="Roboto Light" pitchFamily="2" charset="0"/>
                  <a:ea typeface="Roboto Light" pitchFamily="2" charset="0"/>
                </a:rPr>
                <a:t>Vorausschauen</a:t>
              </a:r>
            </a:p>
          </p:txBody>
        </p:sp>
        <p:sp>
          <p:nvSpPr>
            <p:cNvPr id="37" name="Textfeld 36">
              <a:extLst>
                <a:ext uri="{FF2B5EF4-FFF2-40B4-BE49-F238E27FC236}">
                  <a16:creationId xmlns:a16="http://schemas.microsoft.com/office/drawing/2014/main" id="{D90027FD-9C73-EA4C-8859-AD24FE107184}"/>
                </a:ext>
              </a:extLst>
            </p:cNvPr>
            <p:cNvSpPr txBox="1"/>
            <p:nvPr/>
          </p:nvSpPr>
          <p:spPr>
            <a:xfrm>
              <a:off x="481741" y="2101487"/>
              <a:ext cx="1704340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900">
                  <a:solidFill>
                    <a:schemeClr val="tx2"/>
                  </a:solidFill>
                  <a:latin typeface="Roboto Light" pitchFamily="2" charset="0"/>
                  <a:ea typeface="Roboto Light" pitchFamily="2" charset="0"/>
                </a:rPr>
                <a:t>(Auch) die zukünftige Nutzung der Excel-Arbeitsmappe ist wichtig.</a:t>
              </a:r>
            </a:p>
          </p:txBody>
        </p:sp>
      </p:grp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F9B9A28B-AA4C-3346-924B-B26D6CCF82ED}"/>
              </a:ext>
            </a:extLst>
          </p:cNvPr>
          <p:cNvGrpSpPr/>
          <p:nvPr/>
        </p:nvGrpSpPr>
        <p:grpSpPr>
          <a:xfrm>
            <a:off x="2451489" y="2305782"/>
            <a:ext cx="1832926" cy="821031"/>
            <a:chOff x="353155" y="1865231"/>
            <a:chExt cx="1832926" cy="821031"/>
          </a:xfrm>
        </p:grpSpPr>
        <p:grpSp>
          <p:nvGrpSpPr>
            <p:cNvPr id="28" name="Gruppieren 27">
              <a:extLst>
                <a:ext uri="{FF2B5EF4-FFF2-40B4-BE49-F238E27FC236}">
                  <a16:creationId xmlns:a16="http://schemas.microsoft.com/office/drawing/2014/main" id="{B2416E70-00DC-B542-8FA2-DD040E6EDDF2}"/>
                </a:ext>
              </a:extLst>
            </p:cNvPr>
            <p:cNvGrpSpPr/>
            <p:nvPr/>
          </p:nvGrpSpPr>
          <p:grpSpPr>
            <a:xfrm>
              <a:off x="353155" y="1865231"/>
              <a:ext cx="257172" cy="261610"/>
              <a:chOff x="2455555" y="4208152"/>
              <a:chExt cx="257172" cy="261610"/>
            </a:xfrm>
          </p:grpSpPr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CB8ACFDF-E89D-E840-AB2C-19E861EE3A6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455555" y="4210371"/>
                <a:ext cx="257172" cy="257172"/>
              </a:xfrm>
              <a:prstGeom prst="ellipse">
                <a:avLst/>
              </a:prstGeom>
              <a:solidFill>
                <a:srgbClr val="7C6491"/>
              </a:solidFill>
              <a:ln>
                <a:solidFill>
                  <a:srgbClr val="7C649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1100">
                  <a:solidFill>
                    <a:schemeClr val="bg1"/>
                  </a:solidFill>
                  <a:latin typeface="Roboto Light" pitchFamily="2" charset="0"/>
                  <a:ea typeface="Roboto Light" pitchFamily="2" charset="0"/>
                </a:endParaRPr>
              </a:p>
            </p:txBody>
          </p:sp>
          <p:sp>
            <p:nvSpPr>
              <p:cNvPr id="33" name="Textfeld 32">
                <a:extLst>
                  <a:ext uri="{FF2B5EF4-FFF2-40B4-BE49-F238E27FC236}">
                    <a16:creationId xmlns:a16="http://schemas.microsoft.com/office/drawing/2014/main" id="{0E3B89E0-385D-4C4D-A911-9A0E87C53389}"/>
                  </a:ext>
                </a:extLst>
              </p:cNvPr>
              <p:cNvSpPr txBox="1"/>
              <p:nvPr/>
            </p:nvSpPr>
            <p:spPr>
              <a:xfrm>
                <a:off x="2455555" y="4208152"/>
                <a:ext cx="257172" cy="2616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de-DE" sz="1100">
                    <a:solidFill>
                      <a:schemeClr val="bg1"/>
                    </a:solidFill>
                    <a:latin typeface="Roboto Light" pitchFamily="2" charset="0"/>
                    <a:ea typeface="Roboto Light" pitchFamily="2" charset="0"/>
                  </a:rPr>
                  <a:t>5</a:t>
                </a:r>
              </a:p>
            </p:txBody>
          </p:sp>
        </p:grpSp>
        <p:sp>
          <p:nvSpPr>
            <p:cNvPr id="29" name="Abgerundetes Rechteck 28">
              <a:extLst>
                <a:ext uri="{FF2B5EF4-FFF2-40B4-BE49-F238E27FC236}">
                  <a16:creationId xmlns:a16="http://schemas.microsoft.com/office/drawing/2014/main" id="{DD24E4DC-5B34-D246-A758-27251EC2AE3C}"/>
                </a:ext>
              </a:extLst>
            </p:cNvPr>
            <p:cNvSpPr/>
            <p:nvPr/>
          </p:nvSpPr>
          <p:spPr>
            <a:xfrm>
              <a:off x="396961" y="1919852"/>
              <a:ext cx="1789120" cy="766410"/>
            </a:xfrm>
            <a:prstGeom prst="roundRect">
              <a:avLst/>
            </a:prstGeom>
            <a:noFill/>
            <a:ln>
              <a:solidFill>
                <a:srgbClr val="7C649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350"/>
            </a:p>
          </p:txBody>
        </p:sp>
        <p:sp>
          <p:nvSpPr>
            <p:cNvPr id="30" name="Textfeld 29">
              <a:extLst>
                <a:ext uri="{FF2B5EF4-FFF2-40B4-BE49-F238E27FC236}">
                  <a16:creationId xmlns:a16="http://schemas.microsoft.com/office/drawing/2014/main" id="{BEF67C20-5877-3940-B6A3-3C4E30681EF0}"/>
                </a:ext>
              </a:extLst>
            </p:cNvPr>
            <p:cNvSpPr txBox="1"/>
            <p:nvPr/>
          </p:nvSpPr>
          <p:spPr>
            <a:xfrm>
              <a:off x="546034" y="1920138"/>
              <a:ext cx="148492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200">
                  <a:solidFill>
                    <a:srgbClr val="7C6491"/>
                  </a:solidFill>
                  <a:latin typeface="Roboto Light" pitchFamily="2" charset="0"/>
                  <a:ea typeface="Roboto Light" pitchFamily="2" charset="0"/>
                </a:rPr>
                <a:t>Designen</a:t>
              </a:r>
            </a:p>
          </p:txBody>
        </p:sp>
        <p:sp>
          <p:nvSpPr>
            <p:cNvPr id="31" name="Textfeld 30">
              <a:extLst>
                <a:ext uri="{FF2B5EF4-FFF2-40B4-BE49-F238E27FC236}">
                  <a16:creationId xmlns:a16="http://schemas.microsoft.com/office/drawing/2014/main" id="{71C5E18B-E487-0741-86C2-2DB1B163AE84}"/>
                </a:ext>
              </a:extLst>
            </p:cNvPr>
            <p:cNvSpPr txBox="1"/>
            <p:nvPr/>
          </p:nvSpPr>
          <p:spPr>
            <a:xfrm>
              <a:off x="481741" y="2101487"/>
              <a:ext cx="1704340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900">
                  <a:solidFill>
                    <a:schemeClr val="tx2"/>
                  </a:solidFill>
                  <a:latin typeface="Roboto Light" pitchFamily="2" charset="0"/>
                  <a:ea typeface="Roboto Light" pitchFamily="2" charset="0"/>
                </a:rPr>
                <a:t>Das Design sollte ebenfalls durchdacht werden (Vorsicht: Form folgt Funktion!).</a:t>
              </a:r>
            </a:p>
          </p:txBody>
        </p:sp>
      </p:grp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687A40BE-19A1-114E-83B5-A6B7404D9114}"/>
              </a:ext>
            </a:extLst>
          </p:cNvPr>
          <p:cNvGrpSpPr/>
          <p:nvPr/>
        </p:nvGrpSpPr>
        <p:grpSpPr>
          <a:xfrm>
            <a:off x="4510357" y="2300939"/>
            <a:ext cx="1832926" cy="821031"/>
            <a:chOff x="353155" y="1865231"/>
            <a:chExt cx="1832926" cy="821031"/>
          </a:xfrm>
        </p:grpSpPr>
        <p:grpSp>
          <p:nvGrpSpPr>
            <p:cNvPr id="22" name="Gruppieren 21">
              <a:extLst>
                <a:ext uri="{FF2B5EF4-FFF2-40B4-BE49-F238E27FC236}">
                  <a16:creationId xmlns:a16="http://schemas.microsoft.com/office/drawing/2014/main" id="{10AB4DDA-B1A5-944A-8DEA-8EC2D50B3FD0}"/>
                </a:ext>
              </a:extLst>
            </p:cNvPr>
            <p:cNvGrpSpPr/>
            <p:nvPr/>
          </p:nvGrpSpPr>
          <p:grpSpPr>
            <a:xfrm>
              <a:off x="353155" y="1865231"/>
              <a:ext cx="257172" cy="261610"/>
              <a:chOff x="2455555" y="4208152"/>
              <a:chExt cx="257172" cy="261610"/>
            </a:xfrm>
          </p:grpSpPr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094042D6-A698-6341-A3EB-CB07B27F916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455555" y="4210371"/>
                <a:ext cx="257172" cy="257172"/>
              </a:xfrm>
              <a:prstGeom prst="ellipse">
                <a:avLst/>
              </a:prstGeom>
              <a:solidFill>
                <a:srgbClr val="B35A76"/>
              </a:solidFill>
              <a:ln>
                <a:solidFill>
                  <a:srgbClr val="B35A7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1100">
                  <a:solidFill>
                    <a:schemeClr val="bg1"/>
                  </a:solidFill>
                  <a:latin typeface="Roboto Light" pitchFamily="2" charset="0"/>
                  <a:ea typeface="Roboto Light" pitchFamily="2" charset="0"/>
                </a:endParaRPr>
              </a:p>
            </p:txBody>
          </p:sp>
          <p:sp>
            <p:nvSpPr>
              <p:cNvPr id="27" name="Textfeld 26">
                <a:extLst>
                  <a:ext uri="{FF2B5EF4-FFF2-40B4-BE49-F238E27FC236}">
                    <a16:creationId xmlns:a16="http://schemas.microsoft.com/office/drawing/2014/main" id="{CE2B6A27-B49D-A040-BAF3-1A9AFE3C736B}"/>
                  </a:ext>
                </a:extLst>
              </p:cNvPr>
              <p:cNvSpPr txBox="1"/>
              <p:nvPr/>
            </p:nvSpPr>
            <p:spPr>
              <a:xfrm>
                <a:off x="2455555" y="4208152"/>
                <a:ext cx="257172" cy="2616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de-DE" sz="1100">
                    <a:solidFill>
                      <a:schemeClr val="bg1"/>
                    </a:solidFill>
                    <a:latin typeface="Roboto Light" pitchFamily="2" charset="0"/>
                    <a:ea typeface="Roboto Light" pitchFamily="2" charset="0"/>
                  </a:rPr>
                  <a:t>6</a:t>
                </a:r>
              </a:p>
            </p:txBody>
          </p:sp>
        </p:grpSp>
        <p:sp>
          <p:nvSpPr>
            <p:cNvPr id="23" name="Abgerundetes Rechteck 22">
              <a:extLst>
                <a:ext uri="{FF2B5EF4-FFF2-40B4-BE49-F238E27FC236}">
                  <a16:creationId xmlns:a16="http://schemas.microsoft.com/office/drawing/2014/main" id="{C53A4A4A-F29A-624F-B971-18D2D1EEFC2A}"/>
                </a:ext>
              </a:extLst>
            </p:cNvPr>
            <p:cNvSpPr/>
            <p:nvPr/>
          </p:nvSpPr>
          <p:spPr>
            <a:xfrm>
              <a:off x="396961" y="1919852"/>
              <a:ext cx="1789120" cy="766410"/>
            </a:xfrm>
            <a:prstGeom prst="roundRect">
              <a:avLst/>
            </a:prstGeom>
            <a:noFill/>
            <a:ln>
              <a:solidFill>
                <a:srgbClr val="B35A7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350"/>
            </a:p>
          </p:txBody>
        </p:sp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F3BFEF8A-9C8B-6F4A-82CF-21BCA3B42FD3}"/>
                </a:ext>
              </a:extLst>
            </p:cNvPr>
            <p:cNvSpPr txBox="1"/>
            <p:nvPr/>
          </p:nvSpPr>
          <p:spPr>
            <a:xfrm>
              <a:off x="546034" y="1920138"/>
              <a:ext cx="148492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200">
                  <a:solidFill>
                    <a:srgbClr val="B35A76"/>
                  </a:solidFill>
                  <a:latin typeface="Roboto Light" pitchFamily="2" charset="0"/>
                  <a:ea typeface="Roboto Light" pitchFamily="2" charset="0"/>
                </a:rPr>
                <a:t>Flexibel sein</a:t>
              </a:r>
            </a:p>
          </p:txBody>
        </p:sp>
        <p:sp>
          <p:nvSpPr>
            <p:cNvPr id="25" name="Textfeld 24">
              <a:extLst>
                <a:ext uri="{FF2B5EF4-FFF2-40B4-BE49-F238E27FC236}">
                  <a16:creationId xmlns:a16="http://schemas.microsoft.com/office/drawing/2014/main" id="{1807B399-BD2B-3543-B9B6-E1934DE2B2F0}"/>
                </a:ext>
              </a:extLst>
            </p:cNvPr>
            <p:cNvSpPr txBox="1"/>
            <p:nvPr/>
          </p:nvSpPr>
          <p:spPr>
            <a:xfrm>
              <a:off x="481741" y="2101487"/>
              <a:ext cx="1704340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900">
                  <a:solidFill>
                    <a:schemeClr val="tx2"/>
                  </a:solidFill>
                  <a:latin typeface="Roboto Light" pitchFamily="2" charset="0"/>
                  <a:ea typeface="Roboto Light" pitchFamily="2" charset="0"/>
                </a:rPr>
                <a:t>Die empfohlenen Vorgehens-weisen sind situationsabhän-gig und sollten flexibel sein.</a:t>
              </a:r>
            </a:p>
          </p:txBody>
        </p:sp>
      </p:grp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D2AAEE26-9C78-9F46-987D-84E74C8A849A}"/>
              </a:ext>
            </a:extLst>
          </p:cNvPr>
          <p:cNvGrpSpPr/>
          <p:nvPr/>
        </p:nvGrpSpPr>
        <p:grpSpPr>
          <a:xfrm>
            <a:off x="449663" y="3303318"/>
            <a:ext cx="1832926" cy="821031"/>
            <a:chOff x="353155" y="1865231"/>
            <a:chExt cx="1832926" cy="821031"/>
          </a:xfrm>
        </p:grpSpPr>
        <p:sp>
          <p:nvSpPr>
            <p:cNvPr id="17" name="Abgerundetes Rechteck 16">
              <a:extLst>
                <a:ext uri="{FF2B5EF4-FFF2-40B4-BE49-F238E27FC236}">
                  <a16:creationId xmlns:a16="http://schemas.microsoft.com/office/drawing/2014/main" id="{243C60BE-A39B-9946-B5B3-E43115D47DA5}"/>
                </a:ext>
              </a:extLst>
            </p:cNvPr>
            <p:cNvSpPr/>
            <p:nvPr/>
          </p:nvSpPr>
          <p:spPr>
            <a:xfrm>
              <a:off x="396961" y="1919852"/>
              <a:ext cx="1789120" cy="766410"/>
            </a:xfrm>
            <a:prstGeom prst="roundRect">
              <a:avLst/>
            </a:prstGeom>
            <a:noFill/>
            <a:ln>
              <a:solidFill>
                <a:schemeClr val="tx2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350"/>
            </a:p>
          </p:txBody>
        </p:sp>
        <p:grpSp>
          <p:nvGrpSpPr>
            <p:cNvPr id="16" name="Gruppieren 15">
              <a:extLst>
                <a:ext uri="{FF2B5EF4-FFF2-40B4-BE49-F238E27FC236}">
                  <a16:creationId xmlns:a16="http://schemas.microsoft.com/office/drawing/2014/main" id="{9BA313F5-9905-254E-8DFD-EC486638CD0B}"/>
                </a:ext>
              </a:extLst>
            </p:cNvPr>
            <p:cNvGrpSpPr/>
            <p:nvPr/>
          </p:nvGrpSpPr>
          <p:grpSpPr>
            <a:xfrm>
              <a:off x="353155" y="1865231"/>
              <a:ext cx="257172" cy="261610"/>
              <a:chOff x="2455555" y="4208152"/>
              <a:chExt cx="257172" cy="261610"/>
            </a:xfrm>
          </p:grpSpPr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C808FC5B-BC6D-9842-A771-C5E4F12195A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455555" y="4210371"/>
                <a:ext cx="257172" cy="257172"/>
              </a:xfrm>
              <a:prstGeom prst="ellipse">
                <a:avLst/>
              </a:pr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1100">
                  <a:solidFill>
                    <a:schemeClr val="bg1"/>
                  </a:solidFill>
                  <a:latin typeface="Roboto Light" pitchFamily="2" charset="0"/>
                  <a:ea typeface="Roboto Light" pitchFamily="2" charset="0"/>
                </a:endParaRPr>
              </a:p>
            </p:txBody>
          </p:sp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361D5415-27D3-654C-8CF6-4D56485BBCAB}"/>
                  </a:ext>
                </a:extLst>
              </p:cNvPr>
              <p:cNvSpPr txBox="1"/>
              <p:nvPr/>
            </p:nvSpPr>
            <p:spPr>
              <a:xfrm>
                <a:off x="2455555" y="4208152"/>
                <a:ext cx="257172" cy="2616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de-DE" sz="1100">
                    <a:solidFill>
                      <a:schemeClr val="bg1"/>
                    </a:solidFill>
                    <a:latin typeface="Roboto Light" pitchFamily="2" charset="0"/>
                    <a:ea typeface="Roboto Light" pitchFamily="2" charset="0"/>
                  </a:rPr>
                  <a:t>7</a:t>
                </a:r>
              </a:p>
            </p:txBody>
          </p:sp>
        </p:grp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351C694F-8BD0-5345-94B4-279A7529D676}"/>
                </a:ext>
              </a:extLst>
            </p:cNvPr>
            <p:cNvSpPr txBox="1"/>
            <p:nvPr/>
          </p:nvSpPr>
          <p:spPr>
            <a:xfrm>
              <a:off x="546034" y="1920138"/>
              <a:ext cx="148492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200">
                  <a:solidFill>
                    <a:schemeClr val="tx2"/>
                  </a:solidFill>
                  <a:latin typeface="Roboto Light" pitchFamily="2" charset="0"/>
                  <a:ea typeface="Roboto Light" pitchFamily="2" charset="0"/>
                </a:rPr>
                <a:t>Kollaborieren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3172B305-B207-B647-B34D-8860240EB266}"/>
                </a:ext>
              </a:extLst>
            </p:cNvPr>
            <p:cNvSpPr txBox="1"/>
            <p:nvPr/>
          </p:nvSpPr>
          <p:spPr>
            <a:xfrm>
              <a:off x="481741" y="2101487"/>
              <a:ext cx="1704340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900">
                  <a:solidFill>
                    <a:schemeClr val="tx2"/>
                  </a:solidFill>
                  <a:latin typeface="Roboto Light" pitchFamily="2" charset="0"/>
                  <a:ea typeface="Roboto Light" pitchFamily="2" charset="0"/>
                </a:rPr>
                <a:t>Die Programmierung von Arbeitsmappen sollte in Teams erfolgen.</a:t>
              </a:r>
            </a:p>
          </p:txBody>
        </p:sp>
      </p:grpSp>
      <p:grpSp>
        <p:nvGrpSpPr>
          <p:cNvPr id="60" name="Gruppieren 59">
            <a:extLst>
              <a:ext uri="{FF2B5EF4-FFF2-40B4-BE49-F238E27FC236}">
                <a16:creationId xmlns:a16="http://schemas.microsoft.com/office/drawing/2014/main" id="{769D127F-F65A-C745-B4A5-3CE7B33C5B50}"/>
              </a:ext>
            </a:extLst>
          </p:cNvPr>
          <p:cNvGrpSpPr/>
          <p:nvPr/>
        </p:nvGrpSpPr>
        <p:grpSpPr>
          <a:xfrm>
            <a:off x="2452672" y="3305537"/>
            <a:ext cx="1917706" cy="818812"/>
            <a:chOff x="353155" y="1867450"/>
            <a:chExt cx="1917706" cy="818812"/>
          </a:xfrm>
        </p:grpSpPr>
        <p:sp>
          <p:nvSpPr>
            <p:cNvPr id="61" name="Abgerundetes Rechteck 60">
              <a:extLst>
                <a:ext uri="{FF2B5EF4-FFF2-40B4-BE49-F238E27FC236}">
                  <a16:creationId xmlns:a16="http://schemas.microsoft.com/office/drawing/2014/main" id="{C2EF00B9-3F36-6149-8AF0-47B1C8461F16}"/>
                </a:ext>
              </a:extLst>
            </p:cNvPr>
            <p:cNvSpPr/>
            <p:nvPr/>
          </p:nvSpPr>
          <p:spPr>
            <a:xfrm>
              <a:off x="396961" y="1919852"/>
              <a:ext cx="1789120" cy="766410"/>
            </a:xfrm>
            <a:prstGeom prst="roundRect">
              <a:avLst/>
            </a:prstGeom>
            <a:noFill/>
            <a:ln>
              <a:solidFill>
                <a:schemeClr val="tx2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350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B91C11FE-ECDD-CE4D-B760-A14F808C720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3155" y="1867450"/>
              <a:ext cx="257172" cy="25717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10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endParaRPr>
            </a:p>
          </p:txBody>
        </p:sp>
        <p:sp>
          <p:nvSpPr>
            <p:cNvPr id="63" name="Textfeld 62">
              <a:extLst>
                <a:ext uri="{FF2B5EF4-FFF2-40B4-BE49-F238E27FC236}">
                  <a16:creationId xmlns:a16="http://schemas.microsoft.com/office/drawing/2014/main" id="{2A3A0679-3ED7-2C4D-8DC2-E50FE87D2519}"/>
                </a:ext>
              </a:extLst>
            </p:cNvPr>
            <p:cNvSpPr txBox="1"/>
            <p:nvPr/>
          </p:nvSpPr>
          <p:spPr>
            <a:xfrm>
              <a:off x="546034" y="1920138"/>
              <a:ext cx="148492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200">
                  <a:latin typeface="Roboto Light" pitchFamily="2" charset="0"/>
                  <a:ea typeface="Roboto Light" pitchFamily="2" charset="0"/>
                </a:rPr>
                <a:t>Kosten einplanen</a:t>
              </a:r>
            </a:p>
          </p:txBody>
        </p:sp>
        <p:sp>
          <p:nvSpPr>
            <p:cNvPr id="64" name="Textfeld 63">
              <a:extLst>
                <a:ext uri="{FF2B5EF4-FFF2-40B4-BE49-F238E27FC236}">
                  <a16:creationId xmlns:a16="http://schemas.microsoft.com/office/drawing/2014/main" id="{1A52CE0E-82FE-2348-9885-586E3EFE7AAA}"/>
                </a:ext>
              </a:extLst>
            </p:cNvPr>
            <p:cNvSpPr txBox="1"/>
            <p:nvPr/>
          </p:nvSpPr>
          <p:spPr>
            <a:xfrm>
              <a:off x="481741" y="2101487"/>
              <a:ext cx="1789120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900">
                  <a:solidFill>
                    <a:schemeClr val="tx2"/>
                  </a:solidFill>
                  <a:latin typeface="Roboto Light" pitchFamily="2" charset="0"/>
                  <a:ea typeface="Roboto Light" pitchFamily="2" charset="0"/>
                </a:rPr>
                <a:t>Die Entwicklung von empfohl-enen Vorgehensweisen ist schwer/verbraucht Ressourcen.</a:t>
              </a:r>
            </a:p>
          </p:txBody>
        </p:sp>
      </p:grpSp>
      <p:sp>
        <p:nvSpPr>
          <p:cNvPr id="67" name="Textfeld 66">
            <a:extLst>
              <a:ext uri="{FF2B5EF4-FFF2-40B4-BE49-F238E27FC236}">
                <a16:creationId xmlns:a16="http://schemas.microsoft.com/office/drawing/2014/main" id="{D323B468-28B6-7A41-BDCE-62639A0343C3}"/>
              </a:ext>
            </a:extLst>
          </p:cNvPr>
          <p:cNvSpPr txBox="1"/>
          <p:nvPr/>
        </p:nvSpPr>
        <p:spPr>
          <a:xfrm>
            <a:off x="2452672" y="3303318"/>
            <a:ext cx="257172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e-DE" sz="1100">
                <a:solidFill>
                  <a:schemeClr val="bg1"/>
                </a:solidFill>
                <a:latin typeface="Roboto Light" pitchFamily="2" charset="0"/>
                <a:ea typeface="Roboto Light" pitchFamily="2" charset="0"/>
              </a:rPr>
              <a:t>8</a:t>
            </a:r>
          </a:p>
        </p:txBody>
      </p:sp>
      <p:sp>
        <p:nvSpPr>
          <p:cNvPr id="68" name="TextBox 8">
            <a:extLst>
              <a:ext uri="{FF2B5EF4-FFF2-40B4-BE49-F238E27FC236}">
                <a16:creationId xmlns:a16="http://schemas.microsoft.com/office/drawing/2014/main" id="{27BA62D9-C9C6-5D44-99E1-0105C3B222B2}"/>
              </a:ext>
            </a:extLst>
          </p:cNvPr>
          <p:cNvSpPr txBox="1"/>
          <p:nvPr/>
        </p:nvSpPr>
        <p:spPr>
          <a:xfrm>
            <a:off x="1181038" y="4683179"/>
            <a:ext cx="73860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>
                <a:solidFill>
                  <a:schemeClr val="tx2"/>
                </a:solidFill>
                <a:latin typeface="Roboto Light" pitchFamily="2" charset="0"/>
                <a:ea typeface="Roboto Light" pitchFamily="2" charset="0"/>
                <a:cs typeface="Roboto" panose="02000000000000000000" pitchFamily="2" charset="0"/>
              </a:rPr>
              <a:t>Quelle: Thomas A. Grossman, Spreadsheet Engineering: A Research Framework,  European Spreadsheet Risks Interest Group Symposium, Wales, July 2002, abgerufen am 04.05.21 unter diesem </a:t>
            </a:r>
            <a:r>
              <a:rPr lang="de-DE" sz="800">
                <a:solidFill>
                  <a:schemeClr val="tx2"/>
                </a:solidFill>
                <a:latin typeface="Roboto Light" pitchFamily="2" charset="0"/>
                <a:ea typeface="Roboto Light" pitchFamily="2" charset="0"/>
                <a:cs typeface="Roboto" panose="02000000000000000000" pitchFamily="2" charset="0"/>
                <a:hlinkClick r:id="rId4"/>
              </a:rPr>
              <a:t>Link</a:t>
            </a:r>
            <a:r>
              <a:rPr lang="de-DE" sz="800">
                <a:solidFill>
                  <a:schemeClr val="tx2"/>
                </a:solidFill>
                <a:latin typeface="Roboto Light" pitchFamily="2" charset="0"/>
                <a:ea typeface="Roboto Light" pitchFamily="2" charset="0"/>
                <a:cs typeface="Roboto" panose="02000000000000000000" pitchFamily="2" charset="0"/>
              </a:rPr>
              <a:t>.</a:t>
            </a:r>
          </a:p>
        </p:txBody>
      </p:sp>
      <p:sp>
        <p:nvSpPr>
          <p:cNvPr id="69" name="Rounded Rectangular Callout 13">
            <a:extLst>
              <a:ext uri="{FF2B5EF4-FFF2-40B4-BE49-F238E27FC236}">
                <a16:creationId xmlns:a16="http://schemas.microsoft.com/office/drawing/2014/main" id="{DB5EE031-7609-2E4B-AE2E-D39349309E1B}"/>
              </a:ext>
            </a:extLst>
          </p:cNvPr>
          <p:cNvSpPr/>
          <p:nvPr/>
        </p:nvSpPr>
        <p:spPr>
          <a:xfrm>
            <a:off x="5946987" y="3249856"/>
            <a:ext cx="1500601" cy="743797"/>
          </a:xfrm>
          <a:prstGeom prst="wedgeRoundRectCallout">
            <a:avLst>
              <a:gd name="adj1" fmla="val 87660"/>
              <a:gd name="adj2" fmla="val 33773"/>
              <a:gd name="adj3" fmla="val 16667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Weitere Referenzen der </a:t>
            </a:r>
            <a:r>
              <a:rPr lang="de-DE" sz="100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  <a:hlinkClick r:id="rId5"/>
              </a:rPr>
              <a:t>EuSpRIG</a:t>
            </a:r>
            <a:r>
              <a:rPr lang="de-DE" sz="100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findet Ihr hier!</a:t>
            </a:r>
          </a:p>
        </p:txBody>
      </p:sp>
    </p:spTree>
    <p:extLst>
      <p:ext uri="{BB962C8B-B14F-4D97-AF65-F5344CB8AC3E}">
        <p14:creationId xmlns:p14="http://schemas.microsoft.com/office/powerpoint/2010/main" val="41764552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43D4868-3204-6640-A6C1-40E7E2E0F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106" y="263131"/>
            <a:ext cx="8618894" cy="994172"/>
          </a:xfrm>
        </p:spPr>
        <p:txBody>
          <a:bodyPr anchor="ctr">
            <a:normAutofit/>
          </a:bodyPr>
          <a:lstStyle/>
          <a:p>
            <a:r>
              <a:rPr lang="de-DE" dirty="0"/>
              <a:t>Eine gutes Excel-Arbeitsblatt hat eine ähnliche Struktur wie die Daten in einer Datenbank…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52D8599-05C2-4C42-903C-1ED78CBB3C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106" y="1808558"/>
            <a:ext cx="4241744" cy="2279936"/>
          </a:xfrm>
          <a:prstGeom prst="rect">
            <a:avLst/>
          </a:prstGeom>
          <a:noFill/>
        </p:spPr>
      </p:pic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EEBD1A8D-C0F8-4B9B-AF96-C7DC4A0566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1" y="1365532"/>
            <a:ext cx="4241743" cy="3165989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arenR"/>
            </a:pPr>
            <a:r>
              <a:rPr lang="de-DE" b="1" dirty="0"/>
              <a:t>Variablen</a:t>
            </a:r>
            <a:r>
              <a:rPr lang="de-DE" dirty="0"/>
              <a:t> und was eine </a:t>
            </a:r>
            <a:r>
              <a:rPr lang="de-DE" b="1" dirty="0"/>
              <a:t>Beobachtung</a:t>
            </a:r>
            <a:r>
              <a:rPr lang="de-DE" dirty="0"/>
              <a:t> ist wird von Anfang an </a:t>
            </a:r>
            <a:r>
              <a:rPr lang="de-DE" b="1" dirty="0"/>
              <a:t>definier</a:t>
            </a:r>
            <a:r>
              <a:rPr lang="de-DE" dirty="0"/>
              <a:t>t.</a:t>
            </a:r>
          </a:p>
          <a:p>
            <a:pPr marL="457200" indent="-457200">
              <a:buFont typeface="+mj-lt"/>
              <a:buAutoNum type="arabicParenR"/>
            </a:pPr>
            <a:r>
              <a:rPr lang="de-DE" dirty="0"/>
              <a:t>Die </a:t>
            </a:r>
            <a:r>
              <a:rPr lang="de-DE" b="1" dirty="0"/>
              <a:t>Variablen</a:t>
            </a:r>
            <a:r>
              <a:rPr lang="de-DE" dirty="0"/>
              <a:t> werden in der </a:t>
            </a:r>
            <a:r>
              <a:rPr lang="de-DE" b="1" dirty="0"/>
              <a:t>waagerechten</a:t>
            </a:r>
            <a:r>
              <a:rPr lang="de-DE" dirty="0"/>
              <a:t> erweitert. Insgesamt bleiben sie </a:t>
            </a:r>
            <a:r>
              <a:rPr lang="de-DE" b="1" dirty="0"/>
              <a:t>übersichtlich</a:t>
            </a:r>
            <a:r>
              <a:rPr lang="de-DE" dirty="0"/>
              <a:t>.</a:t>
            </a:r>
          </a:p>
          <a:p>
            <a:pPr marL="457200" indent="-457200">
              <a:buFont typeface="+mj-lt"/>
              <a:buAutoNum type="arabicParenR"/>
            </a:pPr>
            <a:r>
              <a:rPr lang="de-DE" dirty="0"/>
              <a:t>Die </a:t>
            </a:r>
            <a:r>
              <a:rPr lang="de-DE" b="1" dirty="0"/>
              <a:t>Beobachtungen</a:t>
            </a:r>
            <a:r>
              <a:rPr lang="de-DE" dirty="0"/>
              <a:t> werden in der </a:t>
            </a:r>
            <a:r>
              <a:rPr lang="de-DE" b="1" dirty="0"/>
              <a:t>senkrechten</a:t>
            </a:r>
            <a:r>
              <a:rPr lang="de-DE" dirty="0"/>
              <a:t> hinzugefügt.</a:t>
            </a:r>
          </a:p>
        </p:txBody>
      </p:sp>
    </p:spTree>
    <p:extLst>
      <p:ext uri="{BB962C8B-B14F-4D97-AF65-F5344CB8AC3E}">
        <p14:creationId xmlns:p14="http://schemas.microsoft.com/office/powerpoint/2010/main" val="17839283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7CB539B-B114-1945-9ADE-A21627DBB3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…und folgt ähnlichen Grundkonzepten</a:t>
            </a:r>
          </a:p>
        </p:txBody>
      </p: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BAB5C819-B0BC-EF44-89D4-E706B14D7D32}"/>
              </a:ext>
            </a:extLst>
          </p:cNvPr>
          <p:cNvGrpSpPr/>
          <p:nvPr/>
        </p:nvGrpSpPr>
        <p:grpSpPr>
          <a:xfrm>
            <a:off x="252000" y="1161768"/>
            <a:ext cx="6312573" cy="715837"/>
            <a:chOff x="252000" y="1161768"/>
            <a:chExt cx="6312573" cy="715837"/>
          </a:xfrm>
        </p:grpSpPr>
        <p:sp>
          <p:nvSpPr>
            <p:cNvPr id="5" name="Abgerundetes Rechteck 4">
              <a:extLst>
                <a:ext uri="{FF2B5EF4-FFF2-40B4-BE49-F238E27FC236}">
                  <a16:creationId xmlns:a16="http://schemas.microsoft.com/office/drawing/2014/main" id="{FCEA618C-A359-8B4A-8376-65549AE773FB}"/>
                </a:ext>
              </a:extLst>
            </p:cNvPr>
            <p:cNvSpPr/>
            <p:nvPr/>
          </p:nvSpPr>
          <p:spPr>
            <a:xfrm>
              <a:off x="252000" y="1161769"/>
              <a:ext cx="1405719" cy="715836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>
                  <a:latin typeface="Roboto Light" panose="02000000000000000000" pitchFamily="2" charset="0"/>
                  <a:ea typeface="Roboto Light" panose="02000000000000000000" pitchFamily="2" charset="0"/>
                </a:rPr>
                <a:t>Konsistenz</a:t>
              </a:r>
            </a:p>
          </p:txBody>
        </p:sp>
        <p:sp>
          <p:nvSpPr>
            <p:cNvPr id="6" name="Abgerundetes Rechteck 5">
              <a:extLst>
                <a:ext uri="{FF2B5EF4-FFF2-40B4-BE49-F238E27FC236}">
                  <a16:creationId xmlns:a16="http://schemas.microsoft.com/office/drawing/2014/main" id="{B995C20D-1C3B-164B-B7F3-6CFB7EEAF6F0}"/>
                </a:ext>
              </a:extLst>
            </p:cNvPr>
            <p:cNvSpPr/>
            <p:nvPr/>
          </p:nvSpPr>
          <p:spPr>
            <a:xfrm>
              <a:off x="273106" y="1161768"/>
              <a:ext cx="6291467" cy="715836"/>
            </a:xfrm>
            <a:prstGeom prst="round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Konsistenz</a:t>
              </a:r>
            </a:p>
          </p:txBody>
        </p:sp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19BD5F15-CD0D-874E-A7DD-CDD4C76FAF55}"/>
                </a:ext>
              </a:extLst>
            </p:cNvPr>
            <p:cNvSpPr txBox="1"/>
            <p:nvPr/>
          </p:nvSpPr>
          <p:spPr>
            <a:xfrm>
              <a:off x="1657719" y="1161768"/>
              <a:ext cx="4906854" cy="7158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solidFill>
                    <a:schemeClr val="tx2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Die </a:t>
              </a:r>
              <a:r>
                <a:rPr lang="de-DE" b="1" dirty="0">
                  <a:solidFill>
                    <a:schemeClr val="tx2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Dateneingabe und –Organisation</a:t>
              </a:r>
              <a:r>
                <a:rPr lang="de-DE" dirty="0">
                  <a:solidFill>
                    <a:schemeClr val="tx2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 sollte </a:t>
              </a:r>
              <a:r>
                <a:rPr lang="de-DE" b="1" dirty="0">
                  <a:solidFill>
                    <a:schemeClr val="tx2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konsistent</a:t>
              </a:r>
              <a:r>
                <a:rPr lang="de-DE" dirty="0">
                  <a:solidFill>
                    <a:schemeClr val="tx2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 erfolgen. Das gilt insb. für: Die Codierung von kategorischen Variablen und fehlenden Werten, </a:t>
              </a:r>
              <a:r>
                <a:rPr lang="de-DE" dirty="0" err="1">
                  <a:solidFill>
                    <a:schemeClr val="tx2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Variablenbe</a:t>
              </a:r>
              <a:r>
                <a:rPr lang="de-DE" dirty="0">
                  <a:solidFill>
                    <a:schemeClr val="tx2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-zeichnungen, IDs, Datenformaten, Layouts, Dokumentenbezeichnungen und Notizen. Achte auf </a:t>
              </a:r>
              <a:r>
                <a:rPr lang="de-DE" b="1" dirty="0">
                  <a:solidFill>
                    <a:schemeClr val="tx2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nicht-notwendige Leerzeichen</a:t>
              </a:r>
              <a:r>
                <a:rPr lang="de-DE" dirty="0">
                  <a:solidFill>
                    <a:schemeClr val="tx2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. </a:t>
              </a:r>
              <a:r>
                <a:rPr lang="de-DE" b="1" dirty="0">
                  <a:solidFill>
                    <a:schemeClr val="tx2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Sperre</a:t>
              </a:r>
              <a:r>
                <a:rPr lang="de-DE" dirty="0">
                  <a:solidFill>
                    <a:schemeClr val="tx2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 finale Zellen.</a:t>
              </a:r>
            </a:p>
          </p:txBody>
        </p:sp>
      </p:grp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6D6327EB-96B1-5C43-9B6E-237A834E49C3}"/>
              </a:ext>
            </a:extLst>
          </p:cNvPr>
          <p:cNvGrpSpPr/>
          <p:nvPr/>
        </p:nvGrpSpPr>
        <p:grpSpPr>
          <a:xfrm>
            <a:off x="252000" y="2061460"/>
            <a:ext cx="6312573" cy="715837"/>
            <a:chOff x="252000" y="1161768"/>
            <a:chExt cx="6312573" cy="715837"/>
          </a:xfrm>
        </p:grpSpPr>
        <p:sp>
          <p:nvSpPr>
            <p:cNvPr id="14" name="Abgerundetes Rechteck 13">
              <a:extLst>
                <a:ext uri="{FF2B5EF4-FFF2-40B4-BE49-F238E27FC236}">
                  <a16:creationId xmlns:a16="http://schemas.microsoft.com/office/drawing/2014/main" id="{04F46B72-34DE-2A44-BA50-C10AC080FCFB}"/>
                </a:ext>
              </a:extLst>
            </p:cNvPr>
            <p:cNvSpPr/>
            <p:nvPr/>
          </p:nvSpPr>
          <p:spPr>
            <a:xfrm>
              <a:off x="252000" y="1161769"/>
              <a:ext cx="1405719" cy="715836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Klarheit</a:t>
              </a:r>
            </a:p>
          </p:txBody>
        </p:sp>
        <p:sp>
          <p:nvSpPr>
            <p:cNvPr id="15" name="Abgerundetes Rechteck 14">
              <a:extLst>
                <a:ext uri="{FF2B5EF4-FFF2-40B4-BE49-F238E27FC236}">
                  <a16:creationId xmlns:a16="http://schemas.microsoft.com/office/drawing/2014/main" id="{E9520CAB-92A9-E04B-B12A-6AD0BA9DA153}"/>
                </a:ext>
              </a:extLst>
            </p:cNvPr>
            <p:cNvSpPr/>
            <p:nvPr/>
          </p:nvSpPr>
          <p:spPr>
            <a:xfrm>
              <a:off x="273106" y="1161768"/>
              <a:ext cx="6291467" cy="715836"/>
            </a:xfrm>
            <a:prstGeom prst="roundRect">
              <a:avLst/>
            </a:pr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Konsistenz</a:t>
              </a: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C4D99990-A13B-6149-A21E-3E9F754AE693}"/>
                </a:ext>
              </a:extLst>
            </p:cNvPr>
            <p:cNvSpPr txBox="1"/>
            <p:nvPr/>
          </p:nvSpPr>
          <p:spPr>
            <a:xfrm>
              <a:off x="1657719" y="1161768"/>
              <a:ext cx="4906854" cy="7158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solidFill>
                    <a:schemeClr val="tx2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Bei der </a:t>
              </a:r>
              <a:r>
                <a:rPr lang="de-DE" b="1" dirty="0">
                  <a:solidFill>
                    <a:schemeClr val="tx2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Auswahl von Codierungen und der Benennung von Variablen</a:t>
              </a:r>
              <a:r>
                <a:rPr lang="de-DE" dirty="0">
                  <a:solidFill>
                    <a:schemeClr val="tx2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 sollte darauf geachtet werden, dass diese </a:t>
              </a:r>
              <a:r>
                <a:rPr lang="de-DE" b="1" dirty="0">
                  <a:solidFill>
                    <a:schemeClr val="tx2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klar und kurz </a:t>
              </a:r>
              <a:r>
                <a:rPr lang="de-DE" dirty="0">
                  <a:solidFill>
                    <a:schemeClr val="tx2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sind. Einige </a:t>
              </a:r>
              <a:r>
                <a:rPr lang="de-DE" dirty="0" err="1">
                  <a:solidFill>
                    <a:schemeClr val="tx2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Datenwissenschaftler:innen</a:t>
              </a:r>
              <a:r>
                <a:rPr lang="de-DE" dirty="0">
                  <a:solidFill>
                    <a:schemeClr val="tx2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 bevorzugen die Trennung von mehreren Wörtern in Bezeichnungen mit Unterstrichen „_“ (und ohne Leerzeichen und spezielle Charaktere). </a:t>
              </a:r>
            </a:p>
          </p:txBody>
        </p:sp>
      </p:grp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3D274714-697F-4D43-B1F6-61B952F1F5A3}"/>
              </a:ext>
            </a:extLst>
          </p:cNvPr>
          <p:cNvGrpSpPr/>
          <p:nvPr/>
        </p:nvGrpSpPr>
        <p:grpSpPr>
          <a:xfrm>
            <a:off x="273106" y="2961152"/>
            <a:ext cx="6312573" cy="715837"/>
            <a:chOff x="252000" y="1161768"/>
            <a:chExt cx="6312573" cy="715837"/>
          </a:xfrm>
        </p:grpSpPr>
        <p:sp>
          <p:nvSpPr>
            <p:cNvPr id="18" name="Abgerundetes Rechteck 17">
              <a:extLst>
                <a:ext uri="{FF2B5EF4-FFF2-40B4-BE49-F238E27FC236}">
                  <a16:creationId xmlns:a16="http://schemas.microsoft.com/office/drawing/2014/main" id="{BF580A66-603B-524A-BB1F-CA55ABA8C1F0}"/>
                </a:ext>
              </a:extLst>
            </p:cNvPr>
            <p:cNvSpPr/>
            <p:nvPr/>
          </p:nvSpPr>
          <p:spPr>
            <a:xfrm>
              <a:off x="252000" y="1161769"/>
              <a:ext cx="1405719" cy="715836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Standards</a:t>
              </a:r>
            </a:p>
          </p:txBody>
        </p:sp>
        <p:sp>
          <p:nvSpPr>
            <p:cNvPr id="19" name="Abgerundetes Rechteck 18">
              <a:extLst>
                <a:ext uri="{FF2B5EF4-FFF2-40B4-BE49-F238E27FC236}">
                  <a16:creationId xmlns:a16="http://schemas.microsoft.com/office/drawing/2014/main" id="{F0C6B0A9-9290-E54B-9EEE-9B4BBB888347}"/>
                </a:ext>
              </a:extLst>
            </p:cNvPr>
            <p:cNvSpPr/>
            <p:nvPr/>
          </p:nvSpPr>
          <p:spPr>
            <a:xfrm>
              <a:off x="273106" y="1161768"/>
              <a:ext cx="6291467" cy="715836"/>
            </a:xfrm>
            <a:prstGeom prst="roundRect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Konsistenz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1727198D-3920-E443-B176-C9905F4AE6DE}"/>
                </a:ext>
              </a:extLst>
            </p:cNvPr>
            <p:cNvSpPr txBox="1"/>
            <p:nvPr/>
          </p:nvSpPr>
          <p:spPr>
            <a:xfrm>
              <a:off x="1657719" y="1161768"/>
              <a:ext cx="4906854" cy="71583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de-DE" dirty="0">
                  <a:solidFill>
                    <a:schemeClr val="tx2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Nutze </a:t>
              </a:r>
              <a:r>
                <a:rPr lang="de-DE" b="1" dirty="0">
                  <a:solidFill>
                    <a:schemeClr val="tx2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die Datenvalidierung, Formatvorgaben und Formeln</a:t>
              </a:r>
              <a:r>
                <a:rPr lang="de-DE" dirty="0">
                  <a:solidFill>
                    <a:schemeClr val="tx2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. Für Datumsformate ist der Standard ISO 8601 (</a:t>
              </a:r>
              <a:r>
                <a:rPr lang="de-DE" b="1" dirty="0">
                  <a:solidFill>
                    <a:schemeClr val="tx2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YYYY-MM-DD</a:t>
              </a:r>
              <a:r>
                <a:rPr lang="de-DE" dirty="0">
                  <a:solidFill>
                    <a:schemeClr val="tx2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) zu empfehlen, da dieser in den meisten Programmiersprachen genutzt wird. Lasse Zellen nicht leer, sondern nutze „</a:t>
              </a:r>
              <a:r>
                <a:rPr lang="de-DE" b="1" dirty="0">
                  <a:solidFill>
                    <a:schemeClr val="tx2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NA</a:t>
              </a:r>
              <a:r>
                <a:rPr lang="de-DE" dirty="0">
                  <a:solidFill>
                    <a:schemeClr val="tx2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“. Kreiere ein </a:t>
              </a:r>
              <a:r>
                <a:rPr lang="de-DE" b="1" dirty="0">
                  <a:solidFill>
                    <a:schemeClr val="tx2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Datenverzeichnis</a:t>
              </a:r>
              <a:r>
                <a:rPr lang="de-DE" dirty="0">
                  <a:solidFill>
                    <a:schemeClr val="tx2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, indem Datenformate und Variablenbedeutung stehen.</a:t>
              </a:r>
            </a:p>
          </p:txBody>
        </p:sp>
      </p:grpSp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3ECB3106-8A63-E244-94E6-406F9CFDD961}"/>
              </a:ext>
            </a:extLst>
          </p:cNvPr>
          <p:cNvGrpSpPr/>
          <p:nvPr/>
        </p:nvGrpSpPr>
        <p:grpSpPr>
          <a:xfrm>
            <a:off x="252000" y="3860845"/>
            <a:ext cx="6312573" cy="715837"/>
            <a:chOff x="252000" y="1161768"/>
            <a:chExt cx="6312573" cy="715837"/>
          </a:xfrm>
        </p:grpSpPr>
        <p:sp>
          <p:nvSpPr>
            <p:cNvPr id="22" name="Abgerundetes Rechteck 21">
              <a:extLst>
                <a:ext uri="{FF2B5EF4-FFF2-40B4-BE49-F238E27FC236}">
                  <a16:creationId xmlns:a16="http://schemas.microsoft.com/office/drawing/2014/main" id="{FA1EF8FA-514F-4E43-B4B1-2ED5E47E44FC}"/>
                </a:ext>
              </a:extLst>
            </p:cNvPr>
            <p:cNvSpPr/>
            <p:nvPr/>
          </p:nvSpPr>
          <p:spPr>
            <a:xfrm>
              <a:off x="252000" y="1161769"/>
              <a:ext cx="1405719" cy="715836"/>
            </a:xfrm>
            <a:prstGeom prst="round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Form</a:t>
              </a:r>
            </a:p>
          </p:txBody>
        </p:sp>
        <p:sp>
          <p:nvSpPr>
            <p:cNvPr id="23" name="Abgerundetes Rechteck 22">
              <a:extLst>
                <a:ext uri="{FF2B5EF4-FFF2-40B4-BE49-F238E27FC236}">
                  <a16:creationId xmlns:a16="http://schemas.microsoft.com/office/drawing/2014/main" id="{6C62114C-89E4-C841-A1FE-47D3C7232EAB}"/>
                </a:ext>
              </a:extLst>
            </p:cNvPr>
            <p:cNvSpPr/>
            <p:nvPr/>
          </p:nvSpPr>
          <p:spPr>
            <a:xfrm>
              <a:off x="273106" y="1161768"/>
              <a:ext cx="6291467" cy="715836"/>
            </a:xfrm>
            <a:prstGeom prst="roundRect">
              <a:avLst/>
            </a:prstGeom>
            <a:noFill/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Konsistenz</a:t>
              </a:r>
            </a:p>
          </p:txBody>
        </p:sp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EE3F3DDF-9DCE-4D4D-B3E4-09DDA19DABF8}"/>
                </a:ext>
              </a:extLst>
            </p:cNvPr>
            <p:cNvSpPr txBox="1"/>
            <p:nvPr/>
          </p:nvSpPr>
          <p:spPr>
            <a:xfrm>
              <a:off x="1657719" y="1161768"/>
              <a:ext cx="4906854" cy="71583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de-DE" b="1" dirty="0">
                  <a:solidFill>
                    <a:schemeClr val="tx2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Eine Zelle </a:t>
              </a:r>
              <a:r>
                <a:rPr lang="de-DE" dirty="0">
                  <a:solidFill>
                    <a:schemeClr val="tx2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sollte nur </a:t>
              </a:r>
              <a:r>
                <a:rPr lang="de-DE" b="1" dirty="0">
                  <a:solidFill>
                    <a:schemeClr val="tx2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eine Dateninstanz </a:t>
              </a:r>
              <a:r>
                <a:rPr lang="de-DE" dirty="0">
                  <a:solidFill>
                    <a:schemeClr val="tx2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beinhalten. </a:t>
              </a:r>
              <a:r>
                <a:rPr lang="de-DE" b="1" dirty="0">
                  <a:solidFill>
                    <a:schemeClr val="tx2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Einheiten</a:t>
              </a:r>
              <a:r>
                <a:rPr lang="de-DE" dirty="0">
                  <a:solidFill>
                    <a:schemeClr val="tx2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 gehören </a:t>
              </a:r>
              <a:r>
                <a:rPr lang="de-DE" b="1" dirty="0">
                  <a:solidFill>
                    <a:schemeClr val="tx2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</a:t>
              </a:r>
              <a:r>
                <a:rPr lang="de-DE" dirty="0">
                  <a:solidFill>
                    <a:schemeClr val="tx2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 den </a:t>
              </a:r>
              <a:r>
                <a:rPr lang="de-DE" b="1" dirty="0">
                  <a:solidFill>
                    <a:schemeClr val="tx2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Variablennamen</a:t>
              </a:r>
              <a:r>
                <a:rPr lang="de-DE" dirty="0">
                  <a:solidFill>
                    <a:schemeClr val="tx2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. Diese sollten alle in einer Zeile stehen (</a:t>
              </a:r>
              <a:r>
                <a:rPr lang="de-DE" b="1" dirty="0">
                  <a:solidFill>
                    <a:schemeClr val="tx2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keine zweizeiligen Header</a:t>
              </a:r>
              <a:r>
                <a:rPr lang="de-DE" dirty="0">
                  <a:solidFill>
                    <a:schemeClr val="tx2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!). Die </a:t>
              </a:r>
              <a:r>
                <a:rPr lang="de-DE" b="1" dirty="0">
                  <a:solidFill>
                    <a:schemeClr val="tx2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Gesamtform</a:t>
              </a:r>
              <a:r>
                <a:rPr lang="de-DE" dirty="0">
                  <a:solidFill>
                    <a:schemeClr val="tx2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 des Arbeitsblatts sollte </a:t>
              </a:r>
              <a:r>
                <a:rPr lang="de-DE" b="1" dirty="0">
                  <a:solidFill>
                    <a:schemeClr val="tx2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rechteckig</a:t>
              </a:r>
              <a:r>
                <a:rPr lang="de-DE" dirty="0">
                  <a:solidFill>
                    <a:schemeClr val="tx2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 sein. Nutze pro Datensatz </a:t>
              </a:r>
              <a:r>
                <a:rPr lang="de-DE" b="1" dirty="0">
                  <a:solidFill>
                    <a:schemeClr val="tx2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einen Reiter </a:t>
              </a:r>
              <a:r>
                <a:rPr lang="de-DE" dirty="0">
                  <a:solidFill>
                    <a:schemeClr val="tx2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und einen </a:t>
              </a:r>
              <a:r>
                <a:rPr lang="de-DE" b="1" dirty="0">
                  <a:solidFill>
                    <a:schemeClr val="tx2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separaten für Analyse</a:t>
              </a:r>
              <a:r>
                <a:rPr lang="de-DE" dirty="0">
                  <a:solidFill>
                    <a:schemeClr val="tx2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. </a:t>
              </a:r>
              <a:r>
                <a:rPr lang="de-DE" b="1" dirty="0">
                  <a:solidFill>
                    <a:schemeClr val="tx2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Formatierung</a:t>
              </a:r>
              <a:r>
                <a:rPr lang="de-DE" dirty="0">
                  <a:solidFill>
                    <a:schemeClr val="tx2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 hat </a:t>
              </a:r>
              <a:r>
                <a:rPr lang="de-DE" b="1" dirty="0">
                  <a:solidFill>
                    <a:schemeClr val="tx2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nur in Excel</a:t>
              </a:r>
              <a:r>
                <a:rPr lang="de-DE" dirty="0">
                  <a:solidFill>
                    <a:schemeClr val="tx2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 Bedeutung.</a:t>
              </a:r>
            </a:p>
          </p:txBody>
        </p:sp>
      </p:grpSp>
      <p:pic>
        <p:nvPicPr>
          <p:cNvPr id="25" name="Grafik 24" descr="Roboter">
            <a:extLst>
              <a:ext uri="{FF2B5EF4-FFF2-40B4-BE49-F238E27FC236}">
                <a16:creationId xmlns:a16="http://schemas.microsoft.com/office/drawing/2014/main" id="{5DC737EB-B003-6D43-978C-16B1C956DF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98813" y="3644385"/>
            <a:ext cx="914400" cy="1018506"/>
          </a:xfrm>
          <a:prstGeom prst="rect">
            <a:avLst/>
          </a:prstGeom>
        </p:spPr>
      </p:pic>
      <p:sp>
        <p:nvSpPr>
          <p:cNvPr id="26" name="Rounded Rectangular Callout 13">
            <a:extLst>
              <a:ext uri="{FF2B5EF4-FFF2-40B4-BE49-F238E27FC236}">
                <a16:creationId xmlns:a16="http://schemas.microsoft.com/office/drawing/2014/main" id="{8BC585AE-7328-F945-A7AF-5728D4057EC6}"/>
              </a:ext>
            </a:extLst>
          </p:cNvPr>
          <p:cNvSpPr/>
          <p:nvPr/>
        </p:nvSpPr>
        <p:spPr>
          <a:xfrm>
            <a:off x="6980658" y="1996870"/>
            <a:ext cx="2037342" cy="1149760"/>
          </a:xfrm>
          <a:prstGeom prst="wedgeRoundRectCallout">
            <a:avLst>
              <a:gd name="adj1" fmla="val 16833"/>
              <a:gd name="adj2" fmla="val 102546"/>
              <a:gd name="adj3" fmla="val 16667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Andere Software liest nur aus, was explizit in der Excel steht. Als Test kannst du Excel in CSV konvertieren und schauen, ob die enthaltenen Informationen noch dieselben sind.</a:t>
            </a:r>
          </a:p>
        </p:txBody>
      </p:sp>
      <p:sp>
        <p:nvSpPr>
          <p:cNvPr id="27" name="Rounded Rectangular Callout 13">
            <a:extLst>
              <a:ext uri="{FF2B5EF4-FFF2-40B4-BE49-F238E27FC236}">
                <a16:creationId xmlns:a16="http://schemas.microsoft.com/office/drawing/2014/main" id="{87C03173-AA2E-2B4D-A199-3F366B2FAB94}"/>
              </a:ext>
            </a:extLst>
          </p:cNvPr>
          <p:cNvSpPr/>
          <p:nvPr/>
        </p:nvSpPr>
        <p:spPr>
          <a:xfrm>
            <a:off x="6653374" y="3216549"/>
            <a:ext cx="1275264" cy="855672"/>
          </a:xfrm>
          <a:prstGeom prst="wedgeRoundRectCallout">
            <a:avLst>
              <a:gd name="adj1" fmla="val 61496"/>
              <a:gd name="adj2" fmla="val 24618"/>
              <a:gd name="adj3" fmla="val 16667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Hast du schon an das Back-up gedacht? Willst du Version Control erlauben?</a:t>
            </a:r>
          </a:p>
        </p:txBody>
      </p:sp>
      <p:sp>
        <p:nvSpPr>
          <p:cNvPr id="28" name="TextBox 8">
            <a:extLst>
              <a:ext uri="{FF2B5EF4-FFF2-40B4-BE49-F238E27FC236}">
                <a16:creationId xmlns:a16="http://schemas.microsoft.com/office/drawing/2014/main" id="{EBE7F734-8DD1-9642-9FA5-B82315B6B16C}"/>
              </a:ext>
            </a:extLst>
          </p:cNvPr>
          <p:cNvSpPr txBox="1"/>
          <p:nvPr/>
        </p:nvSpPr>
        <p:spPr>
          <a:xfrm>
            <a:off x="1181038" y="4683179"/>
            <a:ext cx="73860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>
                <a:solidFill>
                  <a:schemeClr val="tx2"/>
                </a:solidFill>
                <a:latin typeface="Roboto Light" pitchFamily="2" charset="0"/>
                <a:ea typeface="Roboto Light" pitchFamily="2" charset="0"/>
                <a:cs typeface="Roboto" panose="02000000000000000000" pitchFamily="2" charset="0"/>
              </a:rPr>
              <a:t>Quelle: Karl W. Broman &amp; Kara H. Woo (2018) Data </a:t>
            </a:r>
            <a:r>
              <a:rPr lang="de-DE" sz="800" dirty="0" err="1">
                <a:solidFill>
                  <a:schemeClr val="tx2"/>
                </a:solidFill>
                <a:latin typeface="Roboto Light" pitchFamily="2" charset="0"/>
                <a:ea typeface="Roboto Light" pitchFamily="2" charset="0"/>
                <a:cs typeface="Roboto" panose="02000000000000000000" pitchFamily="2" charset="0"/>
              </a:rPr>
              <a:t>Organization</a:t>
            </a:r>
            <a:r>
              <a:rPr lang="de-DE" sz="800" dirty="0">
                <a:solidFill>
                  <a:schemeClr val="tx2"/>
                </a:solidFill>
                <a:latin typeface="Roboto Light" pitchFamily="2" charset="0"/>
                <a:ea typeface="Roboto Light" pitchFamily="2" charset="0"/>
                <a:cs typeface="Roboto" panose="02000000000000000000" pitchFamily="2" charset="0"/>
              </a:rPr>
              <a:t> in </a:t>
            </a:r>
            <a:r>
              <a:rPr lang="de-DE" sz="800" dirty="0" err="1">
                <a:solidFill>
                  <a:schemeClr val="tx2"/>
                </a:solidFill>
                <a:latin typeface="Roboto Light" pitchFamily="2" charset="0"/>
                <a:ea typeface="Roboto Light" pitchFamily="2" charset="0"/>
                <a:cs typeface="Roboto" panose="02000000000000000000" pitchFamily="2" charset="0"/>
              </a:rPr>
              <a:t>Spreadsheets</a:t>
            </a:r>
            <a:r>
              <a:rPr lang="de-DE" sz="800" dirty="0">
                <a:solidFill>
                  <a:schemeClr val="tx2"/>
                </a:solidFill>
                <a:latin typeface="Roboto Light" pitchFamily="2" charset="0"/>
                <a:ea typeface="Roboto Light" pitchFamily="2" charset="0"/>
                <a:cs typeface="Roboto" panose="02000000000000000000" pitchFamily="2" charset="0"/>
              </a:rPr>
              <a:t>, The American </a:t>
            </a:r>
            <a:r>
              <a:rPr lang="de-DE" sz="800" dirty="0" err="1">
                <a:solidFill>
                  <a:schemeClr val="tx2"/>
                </a:solidFill>
                <a:latin typeface="Roboto Light" pitchFamily="2" charset="0"/>
                <a:ea typeface="Roboto Light" pitchFamily="2" charset="0"/>
                <a:cs typeface="Roboto" panose="02000000000000000000" pitchFamily="2" charset="0"/>
              </a:rPr>
              <a:t>Statistician</a:t>
            </a:r>
            <a:r>
              <a:rPr lang="de-DE" sz="800" dirty="0">
                <a:solidFill>
                  <a:schemeClr val="tx2"/>
                </a:solidFill>
                <a:latin typeface="Roboto Light" pitchFamily="2" charset="0"/>
                <a:ea typeface="Roboto Light" pitchFamily="2" charset="0"/>
                <a:cs typeface="Roboto" panose="02000000000000000000" pitchFamily="2" charset="0"/>
              </a:rPr>
              <a:t>, 72:1, 2-10, DOI: 10.1080/00031305.2017.1375989, abgerufen am 04.05.21 unter diesem </a:t>
            </a:r>
            <a:r>
              <a:rPr lang="de-DE" sz="800" dirty="0">
                <a:solidFill>
                  <a:schemeClr val="tx2"/>
                </a:solidFill>
                <a:latin typeface="Roboto Light" pitchFamily="2" charset="0"/>
                <a:ea typeface="Roboto Light" pitchFamily="2" charset="0"/>
                <a:cs typeface="Roboto" panose="02000000000000000000" pitchFamily="2" charset="0"/>
                <a:hlinkClick r:id="rId5"/>
              </a:rPr>
              <a:t>Link</a:t>
            </a:r>
            <a:r>
              <a:rPr lang="de-DE" sz="800" dirty="0">
                <a:solidFill>
                  <a:schemeClr val="tx2"/>
                </a:solidFill>
                <a:latin typeface="Roboto Light" pitchFamily="2" charset="0"/>
                <a:ea typeface="Roboto Light" pitchFamily="2" charset="0"/>
                <a:cs typeface="Roboto" panose="02000000000000000000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826934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B457197-0A60-2645-AFB0-5158C7062E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Was mit Formeln berechnet oder ermittelt werden kann, sollte so berechnet oder ermittelt werden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EAD64F2-38D6-994E-8E5A-FCC4EEA412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000" y="1562103"/>
            <a:ext cx="3668497" cy="86493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1CED220E-65C7-D146-9D4D-1BE338B4F0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642" y="2502475"/>
            <a:ext cx="3907096" cy="964347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B4FDAD6E-DF28-0541-A7DA-1CF4069B93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3170" y="3536097"/>
            <a:ext cx="6462120" cy="994172"/>
          </a:xfrm>
          <a:prstGeom prst="rect">
            <a:avLst/>
          </a:prstGeom>
        </p:spPr>
      </p:pic>
      <p:pic>
        <p:nvPicPr>
          <p:cNvPr id="8" name="Grafik 7" descr="Roboter">
            <a:extLst>
              <a:ext uri="{FF2B5EF4-FFF2-40B4-BE49-F238E27FC236}">
                <a16:creationId xmlns:a16="http://schemas.microsoft.com/office/drawing/2014/main" id="{8C8526A8-B588-6547-93CE-C9141881D4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798813" y="3644385"/>
            <a:ext cx="914400" cy="1018506"/>
          </a:xfrm>
          <a:prstGeom prst="rect">
            <a:avLst/>
          </a:prstGeom>
        </p:spPr>
      </p:pic>
      <p:sp>
        <p:nvSpPr>
          <p:cNvPr id="9" name="Rounded Rectangular Callout 13">
            <a:extLst>
              <a:ext uri="{FF2B5EF4-FFF2-40B4-BE49-F238E27FC236}">
                <a16:creationId xmlns:a16="http://schemas.microsoft.com/office/drawing/2014/main" id="{48E19DE3-84E6-9E44-8573-FC696F9CC4C4}"/>
              </a:ext>
            </a:extLst>
          </p:cNvPr>
          <p:cNvSpPr/>
          <p:nvPr/>
        </p:nvSpPr>
        <p:spPr>
          <a:xfrm>
            <a:off x="7505712" y="2900588"/>
            <a:ext cx="1500601" cy="743797"/>
          </a:xfrm>
          <a:prstGeom prst="wedgeRoundRectCallout">
            <a:avLst>
              <a:gd name="adj1" fmla="val 7682"/>
              <a:gd name="adj2" fmla="val 67800"/>
              <a:gd name="adj3" fmla="val 16667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Wie die Funktionen angewendet werden, findet Ihr </a:t>
            </a:r>
            <a:r>
              <a:rPr lang="de-DE" sz="1000" dirty="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  <a:hlinkClick r:id="rId8"/>
              </a:rPr>
              <a:t>hier</a:t>
            </a:r>
            <a:r>
              <a:rPr lang="de-DE" sz="1000" dirty="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4293125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9035CF6-BF36-6143-8582-110F481D8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Die leichte Form der Eingabekontrolle ist die bedingte Formatierung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0318741-D293-DB47-BD9D-5E504DDC8D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000" y="1361985"/>
            <a:ext cx="8149050" cy="1067773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5F1BAE98-D1AB-374F-BD71-AAF17D95A9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5885" y="2534440"/>
            <a:ext cx="2468103" cy="1972982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F06526FA-5B64-C041-813F-9130A06128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56707" y="2571750"/>
            <a:ext cx="3744343" cy="1699932"/>
          </a:xfrm>
          <a:prstGeom prst="rect">
            <a:avLst/>
          </a:prstGeom>
        </p:spPr>
      </p:pic>
      <p:pic>
        <p:nvPicPr>
          <p:cNvPr id="10" name="Grafik 9" descr="Pfeil: Nach links drehen mit einfarbiger Füllung">
            <a:extLst>
              <a:ext uri="{FF2B5EF4-FFF2-40B4-BE49-F238E27FC236}">
                <a16:creationId xmlns:a16="http://schemas.microsoft.com/office/drawing/2014/main" id="{D0A3A200-B557-4F4C-B773-1778BA84E09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7756952">
            <a:off x="335750" y="2544862"/>
            <a:ext cx="914400" cy="914400"/>
          </a:xfrm>
          <a:prstGeom prst="rect">
            <a:avLst/>
          </a:prstGeom>
        </p:spPr>
      </p:pic>
      <p:pic>
        <p:nvPicPr>
          <p:cNvPr id="13" name="Grafik 12" descr="Pfeil: Leichte Kurve mit einfarbiger Füllung">
            <a:extLst>
              <a:ext uri="{FF2B5EF4-FFF2-40B4-BE49-F238E27FC236}">
                <a16:creationId xmlns:a16="http://schemas.microsoft.com/office/drawing/2014/main" id="{F01F6815-94CD-2644-B69D-8479E51F1BC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698147" y="3156028"/>
            <a:ext cx="914400" cy="914400"/>
          </a:xfrm>
          <a:prstGeom prst="rect">
            <a:avLst/>
          </a:prstGeom>
        </p:spPr>
      </p:pic>
      <p:sp>
        <p:nvSpPr>
          <p:cNvPr id="14" name="Rechteck 13">
            <a:extLst>
              <a:ext uri="{FF2B5EF4-FFF2-40B4-BE49-F238E27FC236}">
                <a16:creationId xmlns:a16="http://schemas.microsoft.com/office/drawing/2014/main" id="{F36AEE8C-5477-1D40-BD13-06413418076B}"/>
              </a:ext>
            </a:extLst>
          </p:cNvPr>
          <p:cNvSpPr/>
          <p:nvPr/>
        </p:nvSpPr>
        <p:spPr>
          <a:xfrm>
            <a:off x="252000" y="1511808"/>
            <a:ext cx="272256" cy="14630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207EE8EF-FDA3-A246-848E-A32DFF25E8E5}"/>
              </a:ext>
            </a:extLst>
          </p:cNvPr>
          <p:cNvSpPr/>
          <p:nvPr/>
        </p:nvSpPr>
        <p:spPr>
          <a:xfrm>
            <a:off x="4665962" y="1658112"/>
            <a:ext cx="369333" cy="32918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878093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4ADAB2D-A8F9-FD4B-A93E-2557F72C6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Die harte Form der Eingabekontrolle ist die Datenvalidierung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9426F52-D79D-0C4B-8A43-98E5EA6BFB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253" y="1413158"/>
            <a:ext cx="8323964" cy="1158592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8FD6B2D2-4B4E-3545-941E-6D256B7BEA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007" y="2877251"/>
            <a:ext cx="2168822" cy="1648463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A51D2CB0-67A3-DF43-86AA-C8AB82C7FF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87589" y="2906972"/>
            <a:ext cx="2168821" cy="1655467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4033AADD-8F2E-2A42-8B2C-231A78240A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02170" y="2906972"/>
            <a:ext cx="2174047" cy="1655467"/>
          </a:xfrm>
          <a:prstGeom prst="rect">
            <a:avLst/>
          </a:prstGeo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C658FD29-D20A-BD4E-A003-FA46EDCD64E5}"/>
              </a:ext>
            </a:extLst>
          </p:cNvPr>
          <p:cNvSpPr/>
          <p:nvPr/>
        </p:nvSpPr>
        <p:spPr>
          <a:xfrm>
            <a:off x="5443889" y="1719618"/>
            <a:ext cx="676676" cy="19106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6EBABA41-BC81-2F44-A07A-E9ED9FF63B73}"/>
              </a:ext>
            </a:extLst>
          </p:cNvPr>
          <p:cNvSpPr/>
          <p:nvPr/>
        </p:nvSpPr>
        <p:spPr>
          <a:xfrm>
            <a:off x="2482318" y="1536916"/>
            <a:ext cx="369333" cy="19106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2" name="Grafik 11" descr="Pfeil: Nach links drehen mit einfarbiger Füllung">
            <a:extLst>
              <a:ext uri="{FF2B5EF4-FFF2-40B4-BE49-F238E27FC236}">
                <a16:creationId xmlns:a16="http://schemas.microsoft.com/office/drawing/2014/main" id="{11D92E2D-AF34-E941-BE2D-6D00D0B1429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7756952">
            <a:off x="-81319" y="1994321"/>
            <a:ext cx="914400" cy="914400"/>
          </a:xfrm>
          <a:prstGeom prst="rect">
            <a:avLst/>
          </a:prstGeom>
        </p:spPr>
      </p:pic>
      <p:pic>
        <p:nvPicPr>
          <p:cNvPr id="13" name="Grafik 12" descr="Pfeil: Leichte Kurve mit einfarbiger Füllung">
            <a:extLst>
              <a:ext uri="{FF2B5EF4-FFF2-40B4-BE49-F238E27FC236}">
                <a16:creationId xmlns:a16="http://schemas.microsoft.com/office/drawing/2014/main" id="{62837B98-B659-7740-B23D-7AA78AA30D6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511279" y="3277505"/>
            <a:ext cx="914400" cy="914400"/>
          </a:xfrm>
          <a:prstGeom prst="rect">
            <a:avLst/>
          </a:prstGeom>
        </p:spPr>
      </p:pic>
      <p:pic>
        <p:nvPicPr>
          <p:cNvPr id="14" name="Grafik 13" descr="Pfeil: Leichte Kurve mit einfarbiger Füllung">
            <a:extLst>
              <a:ext uri="{FF2B5EF4-FFF2-40B4-BE49-F238E27FC236}">
                <a16:creationId xmlns:a16="http://schemas.microsoft.com/office/drawing/2014/main" id="{F5B30975-8CF7-D742-8657-6409EC45886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683705" y="327750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523950"/>
      </p:ext>
    </p:extLst>
  </p:cSld>
  <p:clrMapOvr>
    <a:masterClrMapping/>
  </p:clrMapOvr>
</p:sld>
</file>

<file path=ppt/theme/theme1.xml><?xml version="1.0" encoding="utf-8"?>
<a:theme xmlns:a="http://schemas.openxmlformats.org/drawingml/2006/main" name="CorrelAid">
  <a:themeElements>
    <a:clrScheme name="Benutzerdefiniert 2">
      <a:dk1>
        <a:srgbClr val="000000"/>
      </a:dk1>
      <a:lt1>
        <a:srgbClr val="FEFFFE"/>
      </a:lt1>
      <a:dk2>
        <a:srgbClr val="44546A"/>
      </a:dk2>
      <a:lt2>
        <a:srgbClr val="FEFEFD"/>
      </a:lt2>
      <a:accent1>
        <a:srgbClr val="B7D337"/>
      </a:accent1>
      <a:accent2>
        <a:srgbClr val="88C617"/>
      </a:accent2>
      <a:accent3>
        <a:srgbClr val="67AA6A"/>
      </a:accent3>
      <a:accent4>
        <a:srgbClr val="418895"/>
      </a:accent4>
      <a:accent5>
        <a:srgbClr val="2E66AA"/>
      </a:accent5>
      <a:accent6>
        <a:srgbClr val="00418A"/>
      </a:accent6>
      <a:hlink>
        <a:srgbClr val="00428B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rrelAid" id="{D1B22C84-A55B-134D-8223-D490BA5D68DD}" vid="{5A2B16DC-BCA2-F647-B54A-382D9459E98A}"/>
    </a:ext>
  </a:extLst>
</a:theme>
</file>

<file path=ppt/theme/theme2.xml><?xml version="1.0" encoding="utf-8"?>
<a:theme xmlns:a="http://schemas.openxmlformats.org/drawingml/2006/main" name="1_CorrelAid">
  <a:themeElements>
    <a:clrScheme name="CorrelAid 2">
      <a:dk1>
        <a:srgbClr val="000000"/>
      </a:dk1>
      <a:lt1>
        <a:srgbClr val="FEFFFE"/>
      </a:lt1>
      <a:dk2>
        <a:srgbClr val="44546A"/>
      </a:dk2>
      <a:lt2>
        <a:srgbClr val="FEFEFD"/>
      </a:lt2>
      <a:accent1>
        <a:srgbClr val="B7D337"/>
      </a:accent1>
      <a:accent2>
        <a:srgbClr val="88C617"/>
      </a:accent2>
      <a:accent3>
        <a:srgbClr val="67AA6A"/>
      </a:accent3>
      <a:accent4>
        <a:srgbClr val="418895"/>
      </a:accent4>
      <a:accent5>
        <a:srgbClr val="2E66AA"/>
      </a:accent5>
      <a:accent6>
        <a:srgbClr val="2A64A8"/>
      </a:accent6>
      <a:hlink>
        <a:srgbClr val="00428B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rrelAid" id="{3FDD787A-2DC4-514A-A016-2F4C4F139172}" vid="{6E32E691-51FF-534B-8ADD-AA76985436CE}"/>
    </a:ext>
  </a:extLst>
</a:theme>
</file>

<file path=ppt/theme/theme3.xml><?xml version="1.0" encoding="utf-8"?>
<a:theme xmlns:a="http://schemas.openxmlformats.org/drawingml/2006/main" name="Benutzerdefiniertes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1196</Words>
  <Application>Microsoft Macintosh PowerPoint</Application>
  <PresentationFormat>Bildschirmpräsentation (16:9)</PresentationFormat>
  <Paragraphs>119</Paragraphs>
  <Slides>13</Slides>
  <Notes>7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3</vt:i4>
      </vt:variant>
      <vt:variant>
        <vt:lpstr>Folientitel</vt:lpstr>
      </vt:variant>
      <vt:variant>
        <vt:i4>13</vt:i4>
      </vt:variant>
    </vt:vector>
  </HeadingPairs>
  <TitlesOfParts>
    <vt:vector size="22" baseType="lpstr">
      <vt:lpstr>Arial</vt:lpstr>
      <vt:lpstr>Calibri</vt:lpstr>
      <vt:lpstr>Roboto</vt:lpstr>
      <vt:lpstr>Roboto Light</vt:lpstr>
      <vt:lpstr>Roboto Lt</vt:lpstr>
      <vt:lpstr>Symbol</vt:lpstr>
      <vt:lpstr>CorrelAid</vt:lpstr>
      <vt:lpstr>1_CorrelAid</vt:lpstr>
      <vt:lpstr>Benutzerdefiniertes Design</vt:lpstr>
      <vt:lpstr>Grundlagen Datenmanagement</vt:lpstr>
      <vt:lpstr>Für kleine Datensätze, die nur selten Updates benötigen, ist oft auch Excel ausreichend</vt:lpstr>
      <vt:lpstr>Excel - wer kennt es nicht?</vt:lpstr>
      <vt:lpstr>Acht Prinzipien schlug Tom Grossmann bereits 2002 für das Aufsetzen von Arbeitsmappen vor</vt:lpstr>
      <vt:lpstr>Eine gutes Excel-Arbeitsblatt hat eine ähnliche Struktur wie die Daten in einer Datenbank…</vt:lpstr>
      <vt:lpstr>…und folgt ähnlichen Grundkonzepten</vt:lpstr>
      <vt:lpstr>Was mit Formeln berechnet oder ermittelt werden kann, sollte so berechnet oder ermittelt werden</vt:lpstr>
      <vt:lpstr>Die leichte Form der Eingabekontrolle ist die bedingte Formatierung</vt:lpstr>
      <vt:lpstr>Die harte Form der Eingabekontrolle ist die Datenvalidierung</vt:lpstr>
      <vt:lpstr>Damit Daten nicht später verändert oder gelöscht werden, ist es sinnvoll Zellen zu sperren</vt:lpstr>
      <vt:lpstr>Eine Form der Versionskontrolle gibt über Speichereinstellung und die Nutzung von OneDrive</vt:lpstr>
      <vt:lpstr>Aus Datenschutzgründen sollten Excel mit sensiblen Daten passwortgeschützt sein</vt:lpstr>
      <vt:lpstr>Und so kann eine Excel dann aussehen: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Datenstrategie</dc:title>
  <dc:creator>Nina Hauser</dc:creator>
  <cp:lastModifiedBy>Nina Hauser</cp:lastModifiedBy>
  <cp:revision>261</cp:revision>
  <dcterms:created xsi:type="dcterms:W3CDTF">2020-06-30T14:52:50Z</dcterms:created>
  <dcterms:modified xsi:type="dcterms:W3CDTF">2021-05-05T09:28:49Z</dcterms:modified>
</cp:coreProperties>
</file>